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</p:sldMasterIdLst>
  <p:notesMasterIdLst>
    <p:notesMasterId r:id="rId55"/>
  </p:notesMasterIdLst>
  <p:sldIdLst>
    <p:sldId id="257" r:id="rId2"/>
    <p:sldId id="275" r:id="rId3"/>
    <p:sldId id="286" r:id="rId4"/>
    <p:sldId id="296" r:id="rId5"/>
    <p:sldId id="293" r:id="rId6"/>
    <p:sldId id="297" r:id="rId7"/>
    <p:sldId id="298" r:id="rId8"/>
    <p:sldId id="299" r:id="rId9"/>
    <p:sldId id="308" r:id="rId10"/>
    <p:sldId id="309" r:id="rId11"/>
    <p:sldId id="300" r:id="rId12"/>
    <p:sldId id="304" r:id="rId13"/>
    <p:sldId id="301" r:id="rId14"/>
    <p:sldId id="310" r:id="rId15"/>
    <p:sldId id="305" r:id="rId16"/>
    <p:sldId id="306" r:id="rId17"/>
    <p:sldId id="307" r:id="rId18"/>
    <p:sldId id="302" r:id="rId19"/>
    <p:sldId id="303" r:id="rId20"/>
    <p:sldId id="311" r:id="rId21"/>
    <p:sldId id="314" r:id="rId22"/>
    <p:sldId id="315" r:id="rId23"/>
    <p:sldId id="337" r:id="rId24"/>
    <p:sldId id="342" r:id="rId25"/>
    <p:sldId id="344" r:id="rId26"/>
    <p:sldId id="319" r:id="rId27"/>
    <p:sldId id="320" r:id="rId28"/>
    <p:sldId id="321" r:id="rId29"/>
    <p:sldId id="322" r:id="rId30"/>
    <p:sldId id="323" r:id="rId31"/>
    <p:sldId id="316" r:id="rId32"/>
    <p:sldId id="324" r:id="rId33"/>
    <p:sldId id="325" r:id="rId34"/>
    <p:sldId id="326" r:id="rId35"/>
    <p:sldId id="327" r:id="rId36"/>
    <p:sldId id="347" r:id="rId37"/>
    <p:sldId id="318" r:id="rId38"/>
    <p:sldId id="317" r:id="rId39"/>
    <p:sldId id="334" r:id="rId40"/>
    <p:sldId id="313" r:id="rId41"/>
    <p:sldId id="312" r:id="rId42"/>
    <p:sldId id="328" r:id="rId43"/>
    <p:sldId id="329" r:id="rId44"/>
    <p:sldId id="335" r:id="rId45"/>
    <p:sldId id="330" r:id="rId46"/>
    <p:sldId id="331" r:id="rId47"/>
    <p:sldId id="345" r:id="rId48"/>
    <p:sldId id="346" r:id="rId49"/>
    <p:sldId id="332" r:id="rId50"/>
    <p:sldId id="336" r:id="rId51"/>
    <p:sldId id="338" r:id="rId52"/>
    <p:sldId id="339" r:id="rId53"/>
    <p:sldId id="295" r:id="rId5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6347"/>
    <a:srgbClr val="FBFB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89223" autoAdjust="0"/>
  </p:normalViewPr>
  <p:slideViewPr>
    <p:cSldViewPr>
      <p:cViewPr varScale="1">
        <p:scale>
          <a:sx n="73" d="100"/>
          <a:sy n="73" d="100"/>
        </p:scale>
        <p:origin x="1517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56BBC8-DFE1-42A1-A38F-05B43D61D875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7EF8AD21-70DA-484A-BE72-6DAB79E9E893}">
      <dgm:prSet/>
      <dgm:spPr/>
      <dgm:t>
        <a:bodyPr/>
        <a:lstStyle/>
        <a:p>
          <a:r>
            <a:rPr lang="en-IN" dirty="0">
              <a:latin typeface="Tw Cen MT" panose="020B0602020104020603" pitchFamily="34" charset="0"/>
            </a:rPr>
            <a:t>Design </a:t>
          </a:r>
        </a:p>
      </dgm:t>
    </dgm:pt>
    <dgm:pt modelId="{CFF3A015-32DF-4562-882E-42358306DEDE}" type="parTrans" cxnId="{1EB6E28B-6ABC-411C-B669-AACD63617C55}">
      <dgm:prSet/>
      <dgm:spPr/>
      <dgm:t>
        <a:bodyPr/>
        <a:lstStyle/>
        <a:p>
          <a:endParaRPr lang="en-IN"/>
        </a:p>
      </dgm:t>
    </dgm:pt>
    <dgm:pt modelId="{7FCA435E-65A1-495E-B109-19782CA422BB}" type="sibTrans" cxnId="{1EB6E28B-6ABC-411C-B669-AACD63617C55}">
      <dgm:prSet/>
      <dgm:spPr/>
      <dgm:t>
        <a:bodyPr/>
        <a:lstStyle/>
        <a:p>
          <a:endParaRPr lang="en-IN"/>
        </a:p>
      </dgm:t>
    </dgm:pt>
    <dgm:pt modelId="{B8341792-F322-4379-ADED-4210EC856719}">
      <dgm:prSet/>
      <dgm:spPr/>
      <dgm:t>
        <a:bodyPr/>
        <a:lstStyle/>
        <a:p>
          <a:r>
            <a:rPr lang="en-IN" dirty="0">
              <a:latin typeface="Tw Cen MT" panose="020B0602020104020603" pitchFamily="34" charset="0"/>
            </a:rPr>
            <a:t>Implementation</a:t>
          </a:r>
        </a:p>
      </dgm:t>
    </dgm:pt>
    <dgm:pt modelId="{802C8515-37D7-48F3-A9F4-147FE47EFE95}" type="parTrans" cxnId="{6D9A6028-D2F8-4B59-97D5-0CA988C5378C}">
      <dgm:prSet/>
      <dgm:spPr/>
      <dgm:t>
        <a:bodyPr/>
        <a:lstStyle/>
        <a:p>
          <a:endParaRPr lang="en-IN"/>
        </a:p>
      </dgm:t>
    </dgm:pt>
    <dgm:pt modelId="{7F2E9BF5-6515-4D72-AF66-2AF301B0B5AB}" type="sibTrans" cxnId="{6D9A6028-D2F8-4B59-97D5-0CA988C5378C}">
      <dgm:prSet/>
      <dgm:spPr/>
      <dgm:t>
        <a:bodyPr/>
        <a:lstStyle/>
        <a:p>
          <a:endParaRPr lang="en-IN"/>
        </a:p>
      </dgm:t>
    </dgm:pt>
    <dgm:pt modelId="{F1E4F079-F414-43EF-9C58-3C6CDAA30455}" type="pres">
      <dgm:prSet presAssocID="{B756BBC8-DFE1-42A1-A38F-05B43D61D875}" presName="Name0" presStyleCnt="0">
        <dgm:presLayoutVars>
          <dgm:dir/>
          <dgm:resizeHandles val="exact"/>
        </dgm:presLayoutVars>
      </dgm:prSet>
      <dgm:spPr/>
    </dgm:pt>
    <dgm:pt modelId="{C979084B-A4F0-49C5-B6B9-E488E1D66E8B}" type="pres">
      <dgm:prSet presAssocID="{7EF8AD21-70DA-484A-BE72-6DAB79E9E893}" presName="compNode" presStyleCnt="0"/>
      <dgm:spPr/>
    </dgm:pt>
    <dgm:pt modelId="{77514220-A449-4B4D-BB2C-D94449854452}" type="pres">
      <dgm:prSet presAssocID="{7EF8AD21-70DA-484A-BE72-6DAB79E9E893}" presName="pictRect" presStyleLbl="node1" presStyleIdx="0" presStyleCnt="2"/>
      <dgm:spPr>
        <a:solidFill>
          <a:schemeClr val="accent1">
            <a:lumMod val="40000"/>
            <a:lumOff val="60000"/>
          </a:schemeClr>
        </a:solidFill>
        <a:ln>
          <a:noFill/>
        </a:ln>
      </dgm:spPr>
    </dgm:pt>
    <dgm:pt modelId="{C45DFBF5-A16B-42ED-B58F-F4255E440C09}" type="pres">
      <dgm:prSet presAssocID="{7EF8AD21-70DA-484A-BE72-6DAB79E9E893}" presName="textRect" presStyleLbl="revTx" presStyleIdx="0" presStyleCnt="2">
        <dgm:presLayoutVars>
          <dgm:bulletEnabled val="1"/>
        </dgm:presLayoutVars>
      </dgm:prSet>
      <dgm:spPr/>
    </dgm:pt>
    <dgm:pt modelId="{1EA19667-4F7A-4CBC-8598-2D10F5FD4921}" type="pres">
      <dgm:prSet presAssocID="{7FCA435E-65A1-495E-B109-19782CA422BB}" presName="sibTrans" presStyleLbl="sibTrans2D1" presStyleIdx="0" presStyleCnt="0"/>
      <dgm:spPr/>
    </dgm:pt>
    <dgm:pt modelId="{0FB5E1D0-DA23-49B5-B2B4-0B2C64544883}" type="pres">
      <dgm:prSet presAssocID="{B8341792-F322-4379-ADED-4210EC856719}" presName="compNode" presStyleCnt="0"/>
      <dgm:spPr/>
    </dgm:pt>
    <dgm:pt modelId="{F4DF83AF-7EC3-4FFE-8862-801ED73B4023}" type="pres">
      <dgm:prSet presAssocID="{B8341792-F322-4379-ADED-4210EC856719}" presName="pictRect" presStyleLbl="node1" presStyleIdx="1" presStyleCnt="2"/>
      <dgm:spPr>
        <a:solidFill>
          <a:schemeClr val="accent1">
            <a:lumMod val="40000"/>
            <a:lumOff val="60000"/>
          </a:schemeClr>
        </a:solidFill>
        <a:ln>
          <a:solidFill>
            <a:schemeClr val="bg1"/>
          </a:solidFill>
        </a:ln>
      </dgm:spPr>
    </dgm:pt>
    <dgm:pt modelId="{7A73C487-85A2-4F79-B212-427F49AD776F}" type="pres">
      <dgm:prSet presAssocID="{B8341792-F322-4379-ADED-4210EC856719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6D9A6028-D2F8-4B59-97D5-0CA988C5378C}" srcId="{B756BBC8-DFE1-42A1-A38F-05B43D61D875}" destId="{B8341792-F322-4379-ADED-4210EC856719}" srcOrd="1" destOrd="0" parTransId="{802C8515-37D7-48F3-A9F4-147FE47EFE95}" sibTransId="{7F2E9BF5-6515-4D72-AF66-2AF301B0B5AB}"/>
    <dgm:cxn modelId="{54991B7D-A858-4BF0-BCF6-445C32B539D1}" type="presOf" srcId="{B8341792-F322-4379-ADED-4210EC856719}" destId="{7A73C487-85A2-4F79-B212-427F49AD776F}" srcOrd="0" destOrd="0" presId="urn:microsoft.com/office/officeart/2005/8/layout/pList1"/>
    <dgm:cxn modelId="{1EB6E28B-6ABC-411C-B669-AACD63617C55}" srcId="{B756BBC8-DFE1-42A1-A38F-05B43D61D875}" destId="{7EF8AD21-70DA-484A-BE72-6DAB79E9E893}" srcOrd="0" destOrd="0" parTransId="{CFF3A015-32DF-4562-882E-42358306DEDE}" sibTransId="{7FCA435E-65A1-495E-B109-19782CA422BB}"/>
    <dgm:cxn modelId="{5706B0A6-8610-4BEF-8F2C-697C9F032A7B}" type="presOf" srcId="{7FCA435E-65A1-495E-B109-19782CA422BB}" destId="{1EA19667-4F7A-4CBC-8598-2D10F5FD4921}" srcOrd="0" destOrd="0" presId="urn:microsoft.com/office/officeart/2005/8/layout/pList1"/>
    <dgm:cxn modelId="{E419A3C4-8B25-498E-AA7D-B55CF33098AC}" type="presOf" srcId="{B756BBC8-DFE1-42A1-A38F-05B43D61D875}" destId="{F1E4F079-F414-43EF-9C58-3C6CDAA30455}" srcOrd="0" destOrd="0" presId="urn:microsoft.com/office/officeart/2005/8/layout/pList1"/>
    <dgm:cxn modelId="{075B3BFB-06AA-42D9-A450-87285FF583FD}" type="presOf" srcId="{7EF8AD21-70DA-484A-BE72-6DAB79E9E893}" destId="{C45DFBF5-A16B-42ED-B58F-F4255E440C09}" srcOrd="0" destOrd="0" presId="urn:microsoft.com/office/officeart/2005/8/layout/pList1"/>
    <dgm:cxn modelId="{C0B8F642-D95B-434D-856F-F82AEF13ABBD}" type="presParOf" srcId="{F1E4F079-F414-43EF-9C58-3C6CDAA30455}" destId="{C979084B-A4F0-49C5-B6B9-E488E1D66E8B}" srcOrd="0" destOrd="0" presId="urn:microsoft.com/office/officeart/2005/8/layout/pList1"/>
    <dgm:cxn modelId="{CDFD4F5E-C1B7-45E9-8315-FB7B8EED41B2}" type="presParOf" srcId="{C979084B-A4F0-49C5-B6B9-E488E1D66E8B}" destId="{77514220-A449-4B4D-BB2C-D94449854452}" srcOrd="0" destOrd="0" presId="urn:microsoft.com/office/officeart/2005/8/layout/pList1"/>
    <dgm:cxn modelId="{411755F0-E106-4611-A6C0-35F9B747A7BF}" type="presParOf" srcId="{C979084B-A4F0-49C5-B6B9-E488E1D66E8B}" destId="{C45DFBF5-A16B-42ED-B58F-F4255E440C09}" srcOrd="1" destOrd="0" presId="urn:microsoft.com/office/officeart/2005/8/layout/pList1"/>
    <dgm:cxn modelId="{65BE5AD1-7227-4861-A402-DE595A30A07E}" type="presParOf" srcId="{F1E4F079-F414-43EF-9C58-3C6CDAA30455}" destId="{1EA19667-4F7A-4CBC-8598-2D10F5FD4921}" srcOrd="1" destOrd="0" presId="urn:microsoft.com/office/officeart/2005/8/layout/pList1"/>
    <dgm:cxn modelId="{35354184-5B53-4548-A816-AB927946E7C4}" type="presParOf" srcId="{F1E4F079-F414-43EF-9C58-3C6CDAA30455}" destId="{0FB5E1D0-DA23-49B5-B2B4-0B2C64544883}" srcOrd="2" destOrd="0" presId="urn:microsoft.com/office/officeart/2005/8/layout/pList1"/>
    <dgm:cxn modelId="{02759C15-EA6D-4189-A96B-D5F1226D556F}" type="presParOf" srcId="{0FB5E1D0-DA23-49B5-B2B4-0B2C64544883}" destId="{F4DF83AF-7EC3-4FFE-8862-801ED73B4023}" srcOrd="0" destOrd="0" presId="urn:microsoft.com/office/officeart/2005/8/layout/pList1"/>
    <dgm:cxn modelId="{471072B2-7460-43D9-A13B-12BE20F24D13}" type="presParOf" srcId="{0FB5E1D0-DA23-49B5-B2B4-0B2C64544883}" destId="{7A73C487-85A2-4F79-B212-427F49AD776F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094417-3058-44F6-B101-0859905B62C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1EA3D52-0B31-4D25-8BEE-3F778A86DA2F}">
      <dgm:prSet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IN" sz="2800" dirty="0">
              <a:solidFill>
                <a:schemeClr val="tx1"/>
              </a:solidFill>
              <a:latin typeface="Tw Cen MT" panose="020B0602020104020603" pitchFamily="34" charset="0"/>
            </a:rPr>
            <a:t>CNN Architecture</a:t>
          </a:r>
        </a:p>
      </dgm:t>
    </dgm:pt>
    <dgm:pt modelId="{B0DF49CD-1A85-4A5E-A97C-5B5A3ED13DD6}" type="parTrans" cxnId="{9F9C0101-73A8-4AA1-B42F-C69DBAB9E23E}">
      <dgm:prSet/>
      <dgm:spPr/>
      <dgm:t>
        <a:bodyPr/>
        <a:lstStyle/>
        <a:p>
          <a:endParaRPr lang="en-IN"/>
        </a:p>
      </dgm:t>
    </dgm:pt>
    <dgm:pt modelId="{419B038B-2F93-4D5B-9B55-6C4361CA0D25}" type="sibTrans" cxnId="{9F9C0101-73A8-4AA1-B42F-C69DBAB9E23E}">
      <dgm:prSet/>
      <dgm:spPr/>
      <dgm:t>
        <a:bodyPr/>
        <a:lstStyle/>
        <a:p>
          <a:endParaRPr lang="en-IN"/>
        </a:p>
      </dgm:t>
    </dgm:pt>
    <dgm:pt modelId="{A932804C-6A55-4AE9-A0BE-E48EC35A9426}">
      <dgm:prSet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IN" sz="2400" dirty="0">
              <a:solidFill>
                <a:schemeClr val="tx1"/>
              </a:solidFill>
              <a:latin typeface="Tw Cen MT" panose="020B0602020104020603" pitchFamily="34" charset="0"/>
            </a:rPr>
            <a:t>Web Application Architecture</a:t>
          </a:r>
        </a:p>
      </dgm:t>
    </dgm:pt>
    <dgm:pt modelId="{2F5C7262-D1EE-4A11-A5D8-7CA9EB7A5446}" type="parTrans" cxnId="{5EEE367C-CD21-43D4-A092-BB54EF36EA9F}">
      <dgm:prSet/>
      <dgm:spPr/>
      <dgm:t>
        <a:bodyPr/>
        <a:lstStyle/>
        <a:p>
          <a:endParaRPr lang="en-IN"/>
        </a:p>
      </dgm:t>
    </dgm:pt>
    <dgm:pt modelId="{DD0ED814-9442-4A54-957F-56939D80A433}" type="sibTrans" cxnId="{5EEE367C-CD21-43D4-A092-BB54EF36EA9F}">
      <dgm:prSet/>
      <dgm:spPr/>
      <dgm:t>
        <a:bodyPr/>
        <a:lstStyle/>
        <a:p>
          <a:endParaRPr lang="en-IN"/>
        </a:p>
      </dgm:t>
    </dgm:pt>
    <dgm:pt modelId="{81C3E11E-2E10-4B47-A12E-140E7A6AE46D}" type="pres">
      <dgm:prSet presAssocID="{10094417-3058-44F6-B101-0859905B62CA}" presName="linear" presStyleCnt="0">
        <dgm:presLayoutVars>
          <dgm:animLvl val="lvl"/>
          <dgm:resizeHandles val="exact"/>
        </dgm:presLayoutVars>
      </dgm:prSet>
      <dgm:spPr/>
    </dgm:pt>
    <dgm:pt modelId="{08F68D1C-2AD7-461D-91E5-B736E86507A3}" type="pres">
      <dgm:prSet presAssocID="{E1EA3D52-0B31-4D25-8BEE-3F778A86DA2F}" presName="parentText" presStyleLbl="node1" presStyleIdx="0" presStyleCnt="2" custLinFactY="-278962" custLinFactNeighborY="-300000">
        <dgm:presLayoutVars>
          <dgm:chMax val="0"/>
          <dgm:bulletEnabled val="1"/>
        </dgm:presLayoutVars>
      </dgm:prSet>
      <dgm:spPr/>
    </dgm:pt>
    <dgm:pt modelId="{B80F9025-DA32-4853-8611-81360DE97D17}" type="pres">
      <dgm:prSet presAssocID="{419B038B-2F93-4D5B-9B55-6C4361CA0D25}" presName="spacer" presStyleCnt="0"/>
      <dgm:spPr/>
    </dgm:pt>
    <dgm:pt modelId="{B1021D7B-A688-44FE-8345-2C9A2752FB1B}" type="pres">
      <dgm:prSet presAssocID="{A932804C-6A55-4AE9-A0BE-E48EC35A9426}" presName="parentText" presStyleLbl="node1" presStyleIdx="1" presStyleCnt="2" custLinFactY="95639" custLinFactNeighborX="1203" custLinFactNeighborY="100000">
        <dgm:presLayoutVars>
          <dgm:chMax val="0"/>
          <dgm:bulletEnabled val="1"/>
        </dgm:presLayoutVars>
      </dgm:prSet>
      <dgm:spPr/>
    </dgm:pt>
  </dgm:ptLst>
  <dgm:cxnLst>
    <dgm:cxn modelId="{9F9C0101-73A8-4AA1-B42F-C69DBAB9E23E}" srcId="{10094417-3058-44F6-B101-0859905B62CA}" destId="{E1EA3D52-0B31-4D25-8BEE-3F778A86DA2F}" srcOrd="0" destOrd="0" parTransId="{B0DF49CD-1A85-4A5E-A97C-5B5A3ED13DD6}" sibTransId="{419B038B-2F93-4D5B-9B55-6C4361CA0D25}"/>
    <dgm:cxn modelId="{3526E84D-F2B2-476D-91CE-84E45418FFE8}" type="presOf" srcId="{A932804C-6A55-4AE9-A0BE-E48EC35A9426}" destId="{B1021D7B-A688-44FE-8345-2C9A2752FB1B}" srcOrd="0" destOrd="0" presId="urn:microsoft.com/office/officeart/2005/8/layout/vList2"/>
    <dgm:cxn modelId="{5EEE367C-CD21-43D4-A092-BB54EF36EA9F}" srcId="{10094417-3058-44F6-B101-0859905B62CA}" destId="{A932804C-6A55-4AE9-A0BE-E48EC35A9426}" srcOrd="1" destOrd="0" parTransId="{2F5C7262-D1EE-4A11-A5D8-7CA9EB7A5446}" sibTransId="{DD0ED814-9442-4A54-957F-56939D80A433}"/>
    <dgm:cxn modelId="{F03233A3-C550-4579-A53C-1AFC2F929C55}" type="presOf" srcId="{E1EA3D52-0B31-4D25-8BEE-3F778A86DA2F}" destId="{08F68D1C-2AD7-461D-91E5-B736E86507A3}" srcOrd="0" destOrd="0" presId="urn:microsoft.com/office/officeart/2005/8/layout/vList2"/>
    <dgm:cxn modelId="{7A5923FE-81E6-4EE0-8384-D8ADBAF3B535}" type="presOf" srcId="{10094417-3058-44F6-B101-0859905B62CA}" destId="{81C3E11E-2E10-4B47-A12E-140E7A6AE46D}" srcOrd="0" destOrd="0" presId="urn:microsoft.com/office/officeart/2005/8/layout/vList2"/>
    <dgm:cxn modelId="{5EE3CCDF-DB90-42E2-A1CE-BBC6535DA9C1}" type="presParOf" srcId="{81C3E11E-2E10-4B47-A12E-140E7A6AE46D}" destId="{08F68D1C-2AD7-461D-91E5-B736E86507A3}" srcOrd="0" destOrd="0" presId="urn:microsoft.com/office/officeart/2005/8/layout/vList2"/>
    <dgm:cxn modelId="{929B2AC3-1B50-4369-A534-5FD91996588D}" type="presParOf" srcId="{81C3E11E-2E10-4B47-A12E-140E7A6AE46D}" destId="{B80F9025-DA32-4853-8611-81360DE97D17}" srcOrd="1" destOrd="0" presId="urn:microsoft.com/office/officeart/2005/8/layout/vList2"/>
    <dgm:cxn modelId="{CCC3B3CF-0520-4447-AAAF-34A903B2C560}" type="presParOf" srcId="{81C3E11E-2E10-4B47-A12E-140E7A6AE46D}" destId="{B1021D7B-A688-44FE-8345-2C9A2752FB1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0094417-3058-44F6-B101-0859905B62C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1EA3D52-0B31-4D25-8BEE-3F778A86DA2F}">
      <dgm:prSet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IN" sz="2800" dirty="0">
              <a:solidFill>
                <a:schemeClr val="tx1"/>
              </a:solidFill>
              <a:latin typeface="Tw Cen MT" panose="020B0602020104020603" pitchFamily="34" charset="0"/>
            </a:rPr>
            <a:t>Data Collection</a:t>
          </a:r>
        </a:p>
      </dgm:t>
    </dgm:pt>
    <dgm:pt modelId="{B0DF49CD-1A85-4A5E-A97C-5B5A3ED13DD6}" type="parTrans" cxnId="{9F9C0101-73A8-4AA1-B42F-C69DBAB9E23E}">
      <dgm:prSet/>
      <dgm:spPr/>
      <dgm:t>
        <a:bodyPr/>
        <a:lstStyle/>
        <a:p>
          <a:endParaRPr lang="en-IN"/>
        </a:p>
      </dgm:t>
    </dgm:pt>
    <dgm:pt modelId="{419B038B-2F93-4D5B-9B55-6C4361CA0D25}" type="sibTrans" cxnId="{9F9C0101-73A8-4AA1-B42F-C69DBAB9E23E}">
      <dgm:prSet/>
      <dgm:spPr/>
      <dgm:t>
        <a:bodyPr/>
        <a:lstStyle/>
        <a:p>
          <a:endParaRPr lang="en-IN"/>
        </a:p>
      </dgm:t>
    </dgm:pt>
    <dgm:pt modelId="{D06000C4-F7A6-4236-BB89-4CCD94C75D57}">
      <dgm:prSet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IN" sz="2400" baseline="0" dirty="0">
              <a:solidFill>
                <a:schemeClr val="tx1"/>
              </a:solidFill>
              <a:latin typeface="Tw Cen MT" panose="020B0602020104020603" pitchFamily="34" charset="0"/>
            </a:rPr>
            <a:t>CNN Implementation</a:t>
          </a:r>
        </a:p>
      </dgm:t>
    </dgm:pt>
    <dgm:pt modelId="{B38C1903-56E2-48CE-A869-56A15A89D626}" type="parTrans" cxnId="{8E908568-9116-4A29-B5E8-9BBBAEDFC964}">
      <dgm:prSet/>
      <dgm:spPr/>
      <dgm:t>
        <a:bodyPr/>
        <a:lstStyle/>
        <a:p>
          <a:endParaRPr lang="en-IN"/>
        </a:p>
      </dgm:t>
    </dgm:pt>
    <dgm:pt modelId="{B61D498F-4978-402F-9DA9-BB5FC244788F}" type="sibTrans" cxnId="{8E908568-9116-4A29-B5E8-9BBBAEDFC964}">
      <dgm:prSet/>
      <dgm:spPr/>
      <dgm:t>
        <a:bodyPr/>
        <a:lstStyle/>
        <a:p>
          <a:endParaRPr lang="en-IN"/>
        </a:p>
      </dgm:t>
    </dgm:pt>
    <dgm:pt modelId="{C5D8DDC3-7CD3-4382-8306-824F271F6E8C}">
      <dgm:prSet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IN" sz="2400" baseline="0" dirty="0">
              <a:solidFill>
                <a:schemeClr val="tx1"/>
              </a:solidFill>
              <a:latin typeface="Tw Cen MT" panose="020B0602020104020603" pitchFamily="34" charset="0"/>
            </a:rPr>
            <a:t>Web Application</a:t>
          </a:r>
        </a:p>
      </dgm:t>
    </dgm:pt>
    <dgm:pt modelId="{A61A7109-4A57-49D7-AD89-505BC07940EA}" type="parTrans" cxnId="{413FCF40-FAA2-4BAE-AE8F-79E4F3A7ECAD}">
      <dgm:prSet/>
      <dgm:spPr/>
      <dgm:t>
        <a:bodyPr/>
        <a:lstStyle/>
        <a:p>
          <a:endParaRPr lang="en-IN"/>
        </a:p>
      </dgm:t>
    </dgm:pt>
    <dgm:pt modelId="{4C70D733-DD6A-455A-B1A7-718AA007D2CD}" type="sibTrans" cxnId="{413FCF40-FAA2-4BAE-AE8F-79E4F3A7ECAD}">
      <dgm:prSet/>
      <dgm:spPr/>
      <dgm:t>
        <a:bodyPr/>
        <a:lstStyle/>
        <a:p>
          <a:endParaRPr lang="en-IN"/>
        </a:p>
      </dgm:t>
    </dgm:pt>
    <dgm:pt modelId="{12FDCCB1-2927-4343-808E-AF5123A51E55}">
      <dgm:prSet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IN" sz="2400" baseline="0" dirty="0">
              <a:solidFill>
                <a:schemeClr val="tx1"/>
              </a:solidFill>
              <a:latin typeface="Tw Cen MT" panose="020B0602020104020603" pitchFamily="34" charset="0"/>
            </a:rPr>
            <a:t>Data Analysis</a:t>
          </a:r>
        </a:p>
      </dgm:t>
    </dgm:pt>
    <dgm:pt modelId="{4678C909-FEBF-4BED-9DD9-7D2B0D1AF091}" type="parTrans" cxnId="{8B099CE0-16BB-432D-B310-F204953B4556}">
      <dgm:prSet/>
      <dgm:spPr/>
      <dgm:t>
        <a:bodyPr/>
        <a:lstStyle/>
        <a:p>
          <a:endParaRPr lang="en-IN"/>
        </a:p>
      </dgm:t>
    </dgm:pt>
    <dgm:pt modelId="{BA041FF5-5509-4FF3-8E6A-74368D7A0BAA}" type="sibTrans" cxnId="{8B099CE0-16BB-432D-B310-F204953B4556}">
      <dgm:prSet/>
      <dgm:spPr/>
      <dgm:t>
        <a:bodyPr/>
        <a:lstStyle/>
        <a:p>
          <a:endParaRPr lang="en-IN"/>
        </a:p>
      </dgm:t>
    </dgm:pt>
    <dgm:pt modelId="{A932804C-6A55-4AE9-A0BE-E48EC35A9426}">
      <dgm:prSet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IN" sz="2400" dirty="0">
              <a:solidFill>
                <a:schemeClr val="tx1"/>
              </a:solidFill>
              <a:latin typeface="Tw Cen MT" panose="020B0602020104020603" pitchFamily="34" charset="0"/>
            </a:rPr>
            <a:t>Data</a:t>
          </a:r>
          <a:r>
            <a:rPr lang="en-IN" sz="2400" baseline="0" dirty="0">
              <a:solidFill>
                <a:schemeClr val="tx1"/>
              </a:solidFill>
              <a:latin typeface="Tw Cen MT" panose="020B0602020104020603" pitchFamily="34" charset="0"/>
            </a:rPr>
            <a:t> Generation</a:t>
          </a:r>
        </a:p>
      </dgm:t>
    </dgm:pt>
    <dgm:pt modelId="{DD0ED814-9442-4A54-957F-56939D80A433}" type="sibTrans" cxnId="{5EEE367C-CD21-43D4-A092-BB54EF36EA9F}">
      <dgm:prSet/>
      <dgm:spPr/>
      <dgm:t>
        <a:bodyPr/>
        <a:lstStyle/>
        <a:p>
          <a:endParaRPr lang="en-IN"/>
        </a:p>
      </dgm:t>
    </dgm:pt>
    <dgm:pt modelId="{2F5C7262-D1EE-4A11-A5D8-7CA9EB7A5446}" type="parTrans" cxnId="{5EEE367C-CD21-43D4-A092-BB54EF36EA9F}">
      <dgm:prSet/>
      <dgm:spPr/>
      <dgm:t>
        <a:bodyPr/>
        <a:lstStyle/>
        <a:p>
          <a:endParaRPr lang="en-IN"/>
        </a:p>
      </dgm:t>
    </dgm:pt>
    <dgm:pt modelId="{D11BB161-9152-4195-AE71-5652D03B8C06}">
      <dgm:prSet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IN" sz="2400" baseline="0" dirty="0">
              <a:solidFill>
                <a:schemeClr val="tx1"/>
              </a:solidFill>
              <a:latin typeface="Tw Cen MT" panose="020B0602020104020603" pitchFamily="34" charset="0"/>
            </a:rPr>
            <a:t>Data Augmentation</a:t>
          </a:r>
        </a:p>
      </dgm:t>
    </dgm:pt>
    <dgm:pt modelId="{915D5F0C-118F-41A7-8FDF-BA6B897865F1}" type="sibTrans" cxnId="{14FB3DC7-6A29-478F-BFB3-F9C14A586876}">
      <dgm:prSet/>
      <dgm:spPr/>
      <dgm:t>
        <a:bodyPr/>
        <a:lstStyle/>
        <a:p>
          <a:endParaRPr lang="en-IN"/>
        </a:p>
      </dgm:t>
    </dgm:pt>
    <dgm:pt modelId="{128F7443-0768-4881-B5AC-00254BBFA0B6}" type="parTrans" cxnId="{14FB3DC7-6A29-478F-BFB3-F9C14A586876}">
      <dgm:prSet/>
      <dgm:spPr/>
      <dgm:t>
        <a:bodyPr/>
        <a:lstStyle/>
        <a:p>
          <a:endParaRPr lang="en-IN"/>
        </a:p>
      </dgm:t>
    </dgm:pt>
    <dgm:pt modelId="{6C326048-DC93-4587-A0FB-6920D7D15963}">
      <dgm:prSet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IN" sz="2400" baseline="0" dirty="0">
              <a:solidFill>
                <a:schemeClr val="tx1"/>
              </a:solidFill>
              <a:latin typeface="Tw Cen MT" panose="020B0602020104020603" pitchFamily="34" charset="0"/>
            </a:rPr>
            <a:t>Train and Test Details</a:t>
          </a:r>
        </a:p>
      </dgm:t>
    </dgm:pt>
    <dgm:pt modelId="{9755271C-8862-4E23-BA85-8823C27FF350}" type="sibTrans" cxnId="{69711689-8F2D-4D22-8F15-048D88DFC9FE}">
      <dgm:prSet/>
      <dgm:spPr/>
      <dgm:t>
        <a:bodyPr/>
        <a:lstStyle/>
        <a:p>
          <a:endParaRPr lang="en-IN"/>
        </a:p>
      </dgm:t>
    </dgm:pt>
    <dgm:pt modelId="{6733CB05-1F2A-4F88-9141-45CB327F066C}" type="parTrans" cxnId="{69711689-8F2D-4D22-8F15-048D88DFC9FE}">
      <dgm:prSet/>
      <dgm:spPr/>
      <dgm:t>
        <a:bodyPr/>
        <a:lstStyle/>
        <a:p>
          <a:endParaRPr lang="en-IN"/>
        </a:p>
      </dgm:t>
    </dgm:pt>
    <dgm:pt modelId="{81C3E11E-2E10-4B47-A12E-140E7A6AE46D}" type="pres">
      <dgm:prSet presAssocID="{10094417-3058-44F6-B101-0859905B62CA}" presName="linear" presStyleCnt="0">
        <dgm:presLayoutVars>
          <dgm:animLvl val="lvl"/>
          <dgm:resizeHandles val="exact"/>
        </dgm:presLayoutVars>
      </dgm:prSet>
      <dgm:spPr/>
    </dgm:pt>
    <dgm:pt modelId="{08F68D1C-2AD7-461D-91E5-B736E86507A3}" type="pres">
      <dgm:prSet presAssocID="{E1EA3D52-0B31-4D25-8BEE-3F778A86DA2F}" presName="parentText" presStyleLbl="node1" presStyleIdx="0" presStyleCnt="4" custLinFactNeighborY="-5455">
        <dgm:presLayoutVars>
          <dgm:chMax val="0"/>
          <dgm:bulletEnabled val="1"/>
        </dgm:presLayoutVars>
      </dgm:prSet>
      <dgm:spPr/>
    </dgm:pt>
    <dgm:pt modelId="{7D305B72-0582-4E6A-AFF9-DFAD28B2C6BE}" type="pres">
      <dgm:prSet presAssocID="{E1EA3D52-0B31-4D25-8BEE-3F778A86DA2F}" presName="childText" presStyleLbl="revTx" presStyleIdx="0" presStyleCnt="1" custScaleX="95486" custScaleY="119520" custLinFactNeighborX="2256" custLinFactNeighborY="4874">
        <dgm:presLayoutVars>
          <dgm:bulletEnabled val="1"/>
        </dgm:presLayoutVars>
      </dgm:prSet>
      <dgm:spPr/>
    </dgm:pt>
    <dgm:pt modelId="{53385517-7F83-4110-AE0F-F5A94BEFE6A7}" type="pres">
      <dgm:prSet presAssocID="{12FDCCB1-2927-4343-808E-AF5123A51E55}" presName="parentText" presStyleLbl="node1" presStyleIdx="1" presStyleCnt="4" custLinFactY="6804" custLinFactNeighborY="100000">
        <dgm:presLayoutVars>
          <dgm:chMax val="0"/>
          <dgm:bulletEnabled val="1"/>
        </dgm:presLayoutVars>
      </dgm:prSet>
      <dgm:spPr/>
    </dgm:pt>
    <dgm:pt modelId="{0A43CE73-7D8A-4867-A8A0-F4C3541F0DFF}" type="pres">
      <dgm:prSet presAssocID="{BA041FF5-5509-4FF3-8E6A-74368D7A0BAA}" presName="spacer" presStyleCnt="0"/>
      <dgm:spPr/>
    </dgm:pt>
    <dgm:pt modelId="{908127DD-2F5B-40FE-BB31-97B9E1C0930D}" type="pres">
      <dgm:prSet presAssocID="{D06000C4-F7A6-4236-BB89-4CCD94C75D57}" presName="parentText" presStyleLbl="node1" presStyleIdx="2" presStyleCnt="4" custLinFactY="740" custLinFactNeighborX="678" custLinFactNeighborY="100000">
        <dgm:presLayoutVars>
          <dgm:chMax val="0"/>
          <dgm:bulletEnabled val="1"/>
        </dgm:presLayoutVars>
      </dgm:prSet>
      <dgm:spPr/>
    </dgm:pt>
    <dgm:pt modelId="{05188417-9A95-4EA4-9282-0BFD936F021F}" type="pres">
      <dgm:prSet presAssocID="{B61D498F-4978-402F-9DA9-BB5FC244788F}" presName="spacer" presStyleCnt="0"/>
      <dgm:spPr/>
    </dgm:pt>
    <dgm:pt modelId="{3F01D652-7A00-4F7F-A390-FC62DBD3D0DD}" type="pres">
      <dgm:prSet presAssocID="{C5D8DDC3-7CD3-4382-8306-824F271F6E8C}" presName="parentText" presStyleLbl="node1" presStyleIdx="3" presStyleCnt="4" custLinFactNeighborX="678" custLinFactNeighborY="16645">
        <dgm:presLayoutVars>
          <dgm:chMax val="0"/>
          <dgm:bulletEnabled val="1"/>
        </dgm:presLayoutVars>
      </dgm:prSet>
      <dgm:spPr/>
    </dgm:pt>
  </dgm:ptLst>
  <dgm:cxnLst>
    <dgm:cxn modelId="{9F9C0101-73A8-4AA1-B42F-C69DBAB9E23E}" srcId="{10094417-3058-44F6-B101-0859905B62CA}" destId="{E1EA3D52-0B31-4D25-8BEE-3F778A86DA2F}" srcOrd="0" destOrd="0" parTransId="{B0DF49CD-1A85-4A5E-A97C-5B5A3ED13DD6}" sibTransId="{419B038B-2F93-4D5B-9B55-6C4361CA0D25}"/>
    <dgm:cxn modelId="{31F30E1E-1A95-460C-A941-F3A816823679}" type="presOf" srcId="{D06000C4-F7A6-4236-BB89-4CCD94C75D57}" destId="{908127DD-2F5B-40FE-BB31-97B9E1C0930D}" srcOrd="0" destOrd="0" presId="urn:microsoft.com/office/officeart/2005/8/layout/vList2"/>
    <dgm:cxn modelId="{70890536-32BD-4A1D-8DA1-6103C6AF214D}" type="presOf" srcId="{6C326048-DC93-4587-A0FB-6920D7D15963}" destId="{7D305B72-0582-4E6A-AFF9-DFAD28B2C6BE}" srcOrd="0" destOrd="2" presId="urn:microsoft.com/office/officeart/2005/8/layout/vList2"/>
    <dgm:cxn modelId="{413FCF40-FAA2-4BAE-AE8F-79E4F3A7ECAD}" srcId="{10094417-3058-44F6-B101-0859905B62CA}" destId="{C5D8DDC3-7CD3-4382-8306-824F271F6E8C}" srcOrd="3" destOrd="0" parTransId="{A61A7109-4A57-49D7-AD89-505BC07940EA}" sibTransId="{4C70D733-DD6A-455A-B1A7-718AA007D2CD}"/>
    <dgm:cxn modelId="{89B45D63-B86B-4286-80CE-D57FC8903683}" type="presOf" srcId="{D11BB161-9152-4195-AE71-5652D03B8C06}" destId="{7D305B72-0582-4E6A-AFF9-DFAD28B2C6BE}" srcOrd="0" destOrd="1" presId="urn:microsoft.com/office/officeart/2005/8/layout/vList2"/>
    <dgm:cxn modelId="{8E908568-9116-4A29-B5E8-9BBBAEDFC964}" srcId="{10094417-3058-44F6-B101-0859905B62CA}" destId="{D06000C4-F7A6-4236-BB89-4CCD94C75D57}" srcOrd="2" destOrd="0" parTransId="{B38C1903-56E2-48CE-A869-56A15A89D626}" sibTransId="{B61D498F-4978-402F-9DA9-BB5FC244788F}"/>
    <dgm:cxn modelId="{06415D59-6760-442C-AED0-D5D0AAF90AA9}" type="presOf" srcId="{A932804C-6A55-4AE9-A0BE-E48EC35A9426}" destId="{7D305B72-0582-4E6A-AFF9-DFAD28B2C6BE}" srcOrd="0" destOrd="0" presId="urn:microsoft.com/office/officeart/2005/8/layout/vList2"/>
    <dgm:cxn modelId="{81FEAA7A-76E2-468F-9A5F-0CBA863B2B1E}" type="presOf" srcId="{12FDCCB1-2927-4343-808E-AF5123A51E55}" destId="{53385517-7F83-4110-AE0F-F5A94BEFE6A7}" srcOrd="0" destOrd="0" presId="urn:microsoft.com/office/officeart/2005/8/layout/vList2"/>
    <dgm:cxn modelId="{5EEE367C-CD21-43D4-A092-BB54EF36EA9F}" srcId="{E1EA3D52-0B31-4D25-8BEE-3F778A86DA2F}" destId="{A932804C-6A55-4AE9-A0BE-E48EC35A9426}" srcOrd="0" destOrd="0" parTransId="{2F5C7262-D1EE-4A11-A5D8-7CA9EB7A5446}" sibTransId="{DD0ED814-9442-4A54-957F-56939D80A433}"/>
    <dgm:cxn modelId="{69711689-8F2D-4D22-8F15-048D88DFC9FE}" srcId="{E1EA3D52-0B31-4D25-8BEE-3F778A86DA2F}" destId="{6C326048-DC93-4587-A0FB-6920D7D15963}" srcOrd="2" destOrd="0" parTransId="{6733CB05-1F2A-4F88-9141-45CB327F066C}" sibTransId="{9755271C-8862-4E23-BA85-8823C27FF350}"/>
    <dgm:cxn modelId="{F03233A3-C550-4579-A53C-1AFC2F929C55}" type="presOf" srcId="{E1EA3D52-0B31-4D25-8BEE-3F778A86DA2F}" destId="{08F68D1C-2AD7-461D-91E5-B736E86507A3}" srcOrd="0" destOrd="0" presId="urn:microsoft.com/office/officeart/2005/8/layout/vList2"/>
    <dgm:cxn modelId="{A31119B3-90D2-4AFC-8713-3F860D4F52E4}" type="presOf" srcId="{C5D8DDC3-7CD3-4382-8306-824F271F6E8C}" destId="{3F01D652-7A00-4F7F-A390-FC62DBD3D0DD}" srcOrd="0" destOrd="0" presId="urn:microsoft.com/office/officeart/2005/8/layout/vList2"/>
    <dgm:cxn modelId="{14FB3DC7-6A29-478F-BFB3-F9C14A586876}" srcId="{E1EA3D52-0B31-4D25-8BEE-3F778A86DA2F}" destId="{D11BB161-9152-4195-AE71-5652D03B8C06}" srcOrd="1" destOrd="0" parTransId="{128F7443-0768-4881-B5AC-00254BBFA0B6}" sibTransId="{915D5F0C-118F-41A7-8FDF-BA6B897865F1}"/>
    <dgm:cxn modelId="{8B099CE0-16BB-432D-B310-F204953B4556}" srcId="{10094417-3058-44F6-B101-0859905B62CA}" destId="{12FDCCB1-2927-4343-808E-AF5123A51E55}" srcOrd="1" destOrd="0" parTransId="{4678C909-FEBF-4BED-9DD9-7D2B0D1AF091}" sibTransId="{BA041FF5-5509-4FF3-8E6A-74368D7A0BAA}"/>
    <dgm:cxn modelId="{7A5923FE-81E6-4EE0-8384-D8ADBAF3B535}" type="presOf" srcId="{10094417-3058-44F6-B101-0859905B62CA}" destId="{81C3E11E-2E10-4B47-A12E-140E7A6AE46D}" srcOrd="0" destOrd="0" presId="urn:microsoft.com/office/officeart/2005/8/layout/vList2"/>
    <dgm:cxn modelId="{5EE3CCDF-DB90-42E2-A1CE-BBC6535DA9C1}" type="presParOf" srcId="{81C3E11E-2E10-4B47-A12E-140E7A6AE46D}" destId="{08F68D1C-2AD7-461D-91E5-B736E86507A3}" srcOrd="0" destOrd="0" presId="urn:microsoft.com/office/officeart/2005/8/layout/vList2"/>
    <dgm:cxn modelId="{CA3B6233-53C9-4C97-8EE4-16462362C43F}" type="presParOf" srcId="{81C3E11E-2E10-4B47-A12E-140E7A6AE46D}" destId="{7D305B72-0582-4E6A-AFF9-DFAD28B2C6BE}" srcOrd="1" destOrd="0" presId="urn:microsoft.com/office/officeart/2005/8/layout/vList2"/>
    <dgm:cxn modelId="{69E9BEF9-EBB2-4F5B-BD1D-563FEC0B1FC6}" type="presParOf" srcId="{81C3E11E-2E10-4B47-A12E-140E7A6AE46D}" destId="{53385517-7F83-4110-AE0F-F5A94BEFE6A7}" srcOrd="2" destOrd="0" presId="urn:microsoft.com/office/officeart/2005/8/layout/vList2"/>
    <dgm:cxn modelId="{70372993-AE30-4142-912F-E6BF6791D804}" type="presParOf" srcId="{81C3E11E-2E10-4B47-A12E-140E7A6AE46D}" destId="{0A43CE73-7D8A-4867-A8A0-F4C3541F0DFF}" srcOrd="3" destOrd="0" presId="urn:microsoft.com/office/officeart/2005/8/layout/vList2"/>
    <dgm:cxn modelId="{12D7CB02-117B-4F95-AF47-728C80894C67}" type="presParOf" srcId="{81C3E11E-2E10-4B47-A12E-140E7A6AE46D}" destId="{908127DD-2F5B-40FE-BB31-97B9E1C0930D}" srcOrd="4" destOrd="0" presId="urn:microsoft.com/office/officeart/2005/8/layout/vList2"/>
    <dgm:cxn modelId="{A8519FD2-61C8-4E49-A455-0A94E4FE0F5F}" type="presParOf" srcId="{81C3E11E-2E10-4B47-A12E-140E7A6AE46D}" destId="{05188417-9A95-4EA4-9282-0BFD936F021F}" srcOrd="5" destOrd="0" presId="urn:microsoft.com/office/officeart/2005/8/layout/vList2"/>
    <dgm:cxn modelId="{01D44DA1-20F2-4CE8-B302-1ED128B83738}" type="presParOf" srcId="{81C3E11E-2E10-4B47-A12E-140E7A6AE46D}" destId="{3F01D652-7A00-4F7F-A390-FC62DBD3D0D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514220-A449-4B4D-BB2C-D94449854452}">
      <dsp:nvSpPr>
        <dsp:cNvPr id="0" name=""/>
        <dsp:cNvSpPr/>
      </dsp:nvSpPr>
      <dsp:spPr>
        <a:xfrm>
          <a:off x="2650" y="189747"/>
          <a:ext cx="3916254" cy="2698299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5DFBF5-A16B-42ED-B58F-F4255E440C09}">
      <dsp:nvSpPr>
        <dsp:cNvPr id="0" name=""/>
        <dsp:cNvSpPr/>
      </dsp:nvSpPr>
      <dsp:spPr>
        <a:xfrm>
          <a:off x="2650" y="2888047"/>
          <a:ext cx="3916254" cy="1452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816" tIns="305816" rIns="305816" bIns="0" numCol="1" spcCol="1270" anchor="t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kern="1200" dirty="0">
              <a:latin typeface="Tw Cen MT" panose="020B0602020104020603" pitchFamily="34" charset="0"/>
            </a:rPr>
            <a:t>Design </a:t>
          </a:r>
        </a:p>
      </dsp:txBody>
      <dsp:txXfrm>
        <a:off x="2650" y="2888047"/>
        <a:ext cx="3916254" cy="1452930"/>
      </dsp:txXfrm>
    </dsp:sp>
    <dsp:sp modelId="{F4DF83AF-7EC3-4FFE-8862-801ED73B4023}">
      <dsp:nvSpPr>
        <dsp:cNvPr id="0" name=""/>
        <dsp:cNvSpPr/>
      </dsp:nvSpPr>
      <dsp:spPr>
        <a:xfrm>
          <a:off x="4310695" y="189747"/>
          <a:ext cx="3916254" cy="2698299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73C487-85A2-4F79-B212-427F49AD776F}">
      <dsp:nvSpPr>
        <dsp:cNvPr id="0" name=""/>
        <dsp:cNvSpPr/>
      </dsp:nvSpPr>
      <dsp:spPr>
        <a:xfrm>
          <a:off x="4310695" y="2888047"/>
          <a:ext cx="3916254" cy="1452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816" tIns="305816" rIns="305816" bIns="0" numCol="1" spcCol="1270" anchor="t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kern="1200" dirty="0">
              <a:latin typeface="Tw Cen MT" panose="020B0602020104020603" pitchFamily="34" charset="0"/>
            </a:rPr>
            <a:t>Implementation</a:t>
          </a:r>
        </a:p>
      </dsp:txBody>
      <dsp:txXfrm>
        <a:off x="4310695" y="2888047"/>
        <a:ext cx="3916254" cy="14529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F68D1C-2AD7-461D-91E5-B736E86507A3}">
      <dsp:nvSpPr>
        <dsp:cNvPr id="0" name=""/>
        <dsp:cNvSpPr/>
      </dsp:nvSpPr>
      <dsp:spPr>
        <a:xfrm>
          <a:off x="0" y="0"/>
          <a:ext cx="5987008" cy="630630"/>
        </a:xfrm>
        <a:prstGeom prst="roundRect">
          <a:avLst/>
        </a:prstGeom>
        <a:solidFill>
          <a:schemeClr val="tx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>
              <a:solidFill>
                <a:schemeClr val="tx1"/>
              </a:solidFill>
              <a:latin typeface="Tw Cen MT" panose="020B0602020104020603" pitchFamily="34" charset="0"/>
            </a:rPr>
            <a:t>CNN Architecture</a:t>
          </a:r>
        </a:p>
      </dsp:txBody>
      <dsp:txXfrm>
        <a:off x="30785" y="30785"/>
        <a:ext cx="5925438" cy="569060"/>
      </dsp:txXfrm>
    </dsp:sp>
    <dsp:sp modelId="{B1021D7B-A688-44FE-8345-2C9A2752FB1B}">
      <dsp:nvSpPr>
        <dsp:cNvPr id="0" name=""/>
        <dsp:cNvSpPr/>
      </dsp:nvSpPr>
      <dsp:spPr>
        <a:xfrm>
          <a:off x="0" y="694112"/>
          <a:ext cx="5987008" cy="630630"/>
        </a:xfrm>
        <a:prstGeom prst="roundRect">
          <a:avLst/>
        </a:prstGeom>
        <a:solidFill>
          <a:schemeClr val="tx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solidFill>
                <a:schemeClr val="tx1"/>
              </a:solidFill>
              <a:latin typeface="Tw Cen MT" panose="020B0602020104020603" pitchFamily="34" charset="0"/>
            </a:rPr>
            <a:t>Web Application Architecture</a:t>
          </a:r>
        </a:p>
      </dsp:txBody>
      <dsp:txXfrm>
        <a:off x="30785" y="724897"/>
        <a:ext cx="5925438" cy="5690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F68D1C-2AD7-461D-91E5-B736E86507A3}">
      <dsp:nvSpPr>
        <dsp:cNvPr id="0" name=""/>
        <dsp:cNvSpPr/>
      </dsp:nvSpPr>
      <dsp:spPr>
        <a:xfrm>
          <a:off x="0" y="0"/>
          <a:ext cx="6840760" cy="623610"/>
        </a:xfrm>
        <a:prstGeom prst="roundRect">
          <a:avLst/>
        </a:prstGeom>
        <a:solidFill>
          <a:schemeClr val="tx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>
              <a:solidFill>
                <a:schemeClr val="tx1"/>
              </a:solidFill>
              <a:latin typeface="Tw Cen MT" panose="020B0602020104020603" pitchFamily="34" charset="0"/>
            </a:rPr>
            <a:t>Data Collection</a:t>
          </a:r>
        </a:p>
      </dsp:txBody>
      <dsp:txXfrm>
        <a:off x="30442" y="30442"/>
        <a:ext cx="6779876" cy="562726"/>
      </dsp:txXfrm>
    </dsp:sp>
    <dsp:sp modelId="{7D305B72-0582-4E6A-AFF9-DFAD28B2C6BE}">
      <dsp:nvSpPr>
        <dsp:cNvPr id="0" name=""/>
        <dsp:cNvSpPr/>
      </dsp:nvSpPr>
      <dsp:spPr>
        <a:xfrm>
          <a:off x="308723" y="654222"/>
          <a:ext cx="6531968" cy="1318676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194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 dirty="0">
              <a:solidFill>
                <a:schemeClr val="tx1"/>
              </a:solidFill>
              <a:latin typeface="Tw Cen MT" panose="020B0602020104020603" pitchFamily="34" charset="0"/>
            </a:rPr>
            <a:t>Data</a:t>
          </a:r>
          <a:r>
            <a:rPr lang="en-IN" sz="2400" kern="1200" baseline="0" dirty="0">
              <a:solidFill>
                <a:schemeClr val="tx1"/>
              </a:solidFill>
              <a:latin typeface="Tw Cen MT" panose="020B0602020104020603" pitchFamily="34" charset="0"/>
            </a:rPr>
            <a:t> Generation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 baseline="0" dirty="0">
              <a:solidFill>
                <a:schemeClr val="tx1"/>
              </a:solidFill>
              <a:latin typeface="Tw Cen MT" panose="020B0602020104020603" pitchFamily="34" charset="0"/>
            </a:rPr>
            <a:t>Data Augmentation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 baseline="0" dirty="0">
              <a:solidFill>
                <a:schemeClr val="tx1"/>
              </a:solidFill>
              <a:latin typeface="Tw Cen MT" panose="020B0602020104020603" pitchFamily="34" charset="0"/>
            </a:rPr>
            <a:t>Train and Test Details</a:t>
          </a:r>
        </a:p>
      </dsp:txBody>
      <dsp:txXfrm>
        <a:off x="308723" y="654222"/>
        <a:ext cx="6531968" cy="1318676"/>
      </dsp:txXfrm>
    </dsp:sp>
    <dsp:sp modelId="{53385517-7F83-4110-AE0F-F5A94BEFE6A7}">
      <dsp:nvSpPr>
        <dsp:cNvPr id="0" name=""/>
        <dsp:cNvSpPr/>
      </dsp:nvSpPr>
      <dsp:spPr>
        <a:xfrm>
          <a:off x="0" y="2022374"/>
          <a:ext cx="6840760" cy="623610"/>
        </a:xfrm>
        <a:prstGeom prst="roundRect">
          <a:avLst/>
        </a:prstGeom>
        <a:solidFill>
          <a:schemeClr val="tx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baseline="0" dirty="0">
              <a:solidFill>
                <a:schemeClr val="tx1"/>
              </a:solidFill>
              <a:latin typeface="Tw Cen MT" panose="020B0602020104020603" pitchFamily="34" charset="0"/>
            </a:rPr>
            <a:t>Data Analysis</a:t>
          </a:r>
        </a:p>
      </dsp:txBody>
      <dsp:txXfrm>
        <a:off x="30442" y="2052816"/>
        <a:ext cx="6779876" cy="562726"/>
      </dsp:txXfrm>
    </dsp:sp>
    <dsp:sp modelId="{908127DD-2F5B-40FE-BB31-97B9E1C0930D}">
      <dsp:nvSpPr>
        <dsp:cNvPr id="0" name=""/>
        <dsp:cNvSpPr/>
      </dsp:nvSpPr>
      <dsp:spPr>
        <a:xfrm>
          <a:off x="0" y="2645608"/>
          <a:ext cx="6840760" cy="623610"/>
        </a:xfrm>
        <a:prstGeom prst="roundRect">
          <a:avLst/>
        </a:prstGeom>
        <a:solidFill>
          <a:schemeClr val="tx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baseline="0" dirty="0">
              <a:solidFill>
                <a:schemeClr val="tx1"/>
              </a:solidFill>
              <a:latin typeface="Tw Cen MT" panose="020B0602020104020603" pitchFamily="34" charset="0"/>
            </a:rPr>
            <a:t>CNN Implementation</a:t>
          </a:r>
        </a:p>
      </dsp:txBody>
      <dsp:txXfrm>
        <a:off x="30442" y="2676050"/>
        <a:ext cx="6779876" cy="562726"/>
      </dsp:txXfrm>
    </dsp:sp>
    <dsp:sp modelId="{3F01D652-7A00-4F7F-A390-FC62DBD3D0DD}">
      <dsp:nvSpPr>
        <dsp:cNvPr id="0" name=""/>
        <dsp:cNvSpPr/>
      </dsp:nvSpPr>
      <dsp:spPr>
        <a:xfrm>
          <a:off x="0" y="3264822"/>
          <a:ext cx="6840760" cy="623610"/>
        </a:xfrm>
        <a:prstGeom prst="roundRect">
          <a:avLst/>
        </a:prstGeom>
        <a:solidFill>
          <a:schemeClr val="tx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baseline="0" dirty="0">
              <a:solidFill>
                <a:schemeClr val="tx1"/>
              </a:solidFill>
              <a:latin typeface="Tw Cen MT" panose="020B0602020104020603" pitchFamily="34" charset="0"/>
            </a:rPr>
            <a:t>Web Application</a:t>
          </a:r>
        </a:p>
      </dsp:txBody>
      <dsp:txXfrm>
        <a:off x="30442" y="3295264"/>
        <a:ext cx="6779876" cy="5627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2DB30014-F471-4B7F-AF5C-7BE1C69231A7}" type="datetimeFigureOut">
              <a:rPr lang="en-US"/>
              <a:pPr>
                <a:defRPr/>
              </a:pPr>
              <a:t>3/17/2020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IN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IN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FE5CAADD-566B-4699-90ED-ECCDCB4E22D6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21708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IN" dirty="0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E040225-2A1C-4088-B404-EBE6FB1A28DF}" type="slidenum">
              <a:rPr lang="en-IN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5CAADD-566B-4699-90ED-ECCDCB4E22D6}" type="slidenum">
              <a:rPr lang="en-IN" smtClean="0"/>
              <a:pPr>
                <a:defRPr/>
              </a:pPr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62393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5CAADD-566B-4699-90ED-ECCDCB4E22D6}" type="slidenum">
              <a:rPr lang="en-IN" smtClean="0"/>
              <a:pPr>
                <a:defRPr/>
              </a:pPr>
              <a:t>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4476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5CAADD-566B-4699-90ED-ECCDCB4E22D6}" type="slidenum">
              <a:rPr lang="en-IN" smtClean="0"/>
              <a:pPr>
                <a:defRPr/>
              </a:pPr>
              <a:t>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8432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5CAADD-566B-4699-90ED-ECCDCB4E22D6}" type="slidenum">
              <a:rPr lang="en-IN" smtClean="0"/>
              <a:pPr>
                <a:defRPr/>
              </a:pPr>
              <a:t>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4065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5CAADD-566B-4699-90ED-ECCDCB4E22D6}" type="slidenum">
              <a:rPr lang="en-IN" smtClean="0"/>
              <a:pPr>
                <a:defRPr/>
              </a:pPr>
              <a:t>21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1900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Explain the </a:t>
            </a:r>
            <a:r>
              <a:rPr lang="en-IN" dirty="0" err="1"/>
              <a:t>architecute</a:t>
            </a:r>
            <a:r>
              <a:rPr lang="en-IN" dirty="0"/>
              <a:t>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5CAADD-566B-4699-90ED-ECCDCB4E22D6}" type="slidenum">
              <a:rPr lang="en-IN" smtClean="0"/>
              <a:pPr>
                <a:defRPr/>
              </a:pPr>
              <a:t>31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44891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DOS VIDANYA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5CAADD-566B-4699-90ED-ECCDCB4E22D6}" type="slidenum">
              <a:rPr lang="en-IN" smtClean="0"/>
              <a:pPr>
                <a:defRPr/>
              </a:pPr>
              <a:t>53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4241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4ADFF7-D61D-4D6C-AF74-92F30265B338}" type="datetimeFigureOut">
              <a:rPr lang="en-US" smtClean="0"/>
              <a:pPr>
                <a:defRPr/>
              </a:pPr>
              <a:t>3/17/2020</a:t>
            </a:fld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713710-32C0-48C8-A7F1-7D3A176A1C3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4AAD52-83D6-491A-89D4-ABF9482E3CC5}" type="datetimeFigureOut">
              <a:rPr lang="en-US" smtClean="0"/>
              <a:pPr>
                <a:defRPr/>
              </a:pPr>
              <a:t>3/17/2020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0FE36C-33D6-49B6-8A7E-233157CD7AE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E192BA-FCAA-4E44-8A4F-59FBDC58AE3C}" type="datetimeFigureOut">
              <a:rPr lang="en-US" smtClean="0"/>
              <a:pPr>
                <a:defRPr/>
              </a:pPr>
              <a:t>3/17/2020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108309-C21E-47A9-B375-CA409B543C5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pPr lvl="0"/>
            <a:r>
              <a:rPr lang="en-US" noProof="0" dirty="0"/>
              <a:t>Click icon to add table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AB6BC8-1B1F-4564-9C52-9638C45C761E}" type="datetimeFigureOut">
              <a:rPr lang="en-US" smtClean="0"/>
              <a:pPr>
                <a:defRPr/>
              </a:pPr>
              <a:t>3/17/2020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778806-D5BA-4C71-B324-63F4C297714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AB6BC8-1B1F-4564-9C52-9638C45C761E}" type="datetimeFigureOut">
              <a:rPr lang="en-US" smtClean="0"/>
              <a:pPr>
                <a:defRPr/>
              </a:pPr>
              <a:t>3/17/2020</a:t>
            </a:fld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778806-D5BA-4C71-B324-63F4C297714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 noProof="0" dirty="0"/>
              <a:t>Click icon to add chart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AB6BC8-1B1F-4564-9C52-9638C45C761E}" type="datetimeFigureOut">
              <a:rPr lang="en-US" smtClean="0"/>
              <a:pPr>
                <a:defRPr/>
              </a:pPr>
              <a:t>3/17/2020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778806-D5BA-4C71-B324-63F4C297714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image001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29600" y="2286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72BF90-A4F2-4AFB-A219-8E3BF5C7B72A}" type="datetimeFigureOut">
              <a:rPr lang="en-US" smtClean="0"/>
              <a:pPr>
                <a:defRPr/>
              </a:pPr>
              <a:t>3/17/2020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88E12A-1AB4-4AD9-BD7A-4769356F570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48F426-8CAE-455D-B8F9-EE141D9583CE}" type="datetimeFigureOut">
              <a:rPr lang="en-US" smtClean="0"/>
              <a:pPr>
                <a:defRPr/>
              </a:pPr>
              <a:t>3/17/2020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533BD5-CA0D-4CC8-AE33-B4F33E77B2E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A92C82-F00B-478F-B394-EDA654CDD0FE}" type="datetimeFigureOut">
              <a:rPr lang="en-US" smtClean="0"/>
              <a:pPr>
                <a:defRPr/>
              </a:pPr>
              <a:t>3/17/2020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DB31FB-8E8C-4AE6-B365-2E2E6D3C507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1D08DB-7ADE-4B82-B94E-1A96E6DDD415}" type="datetimeFigureOut">
              <a:rPr lang="en-US" smtClean="0"/>
              <a:pPr>
                <a:defRPr/>
              </a:pPr>
              <a:t>3/17/2020</a:t>
            </a:fld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DBC62D-1416-4E62-B418-338E4C6559C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10B966-63B2-4DDD-95D4-176AB24B23AD}" type="datetimeFigureOut">
              <a:rPr lang="en-US" smtClean="0"/>
              <a:pPr>
                <a:defRPr/>
              </a:pPr>
              <a:t>3/17/2020</a:t>
            </a:fld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8181EB-0A1F-4BD0-A9E8-F7F86B368BF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image001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93100" y="76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D4062F-82C9-42E1-A576-05E75F5945D7}" type="datetimeFigureOut">
              <a:rPr lang="en-US" smtClean="0"/>
              <a:pPr>
                <a:defRPr/>
              </a:pPr>
              <a:t>3/17/2020</a:t>
            </a:fld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4B53C4-767E-4624-906B-74B4BDB6FA8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2387E9-4C71-413A-BD17-CB22219CCFAF}" type="datetimeFigureOut">
              <a:rPr lang="en-US" smtClean="0"/>
              <a:pPr>
                <a:defRPr/>
              </a:pPr>
              <a:t>3/17/2020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FDE03A-D895-4831-A8AE-1CBFE43A165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4D34EB-8594-47B8-B5F6-3ECB8BF9D1DF}" type="datetimeFigureOut">
              <a:rPr lang="en-US" smtClean="0"/>
              <a:pPr>
                <a:defRPr/>
              </a:pPr>
              <a:t>3/17/2020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09244D-0F08-446D-ACBB-0D361E70E33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latin typeface="+mj-lt"/>
                <a:cs typeface="+mn-cs"/>
              </a:defRPr>
            </a:lvl1pPr>
          </a:lstStyle>
          <a:p>
            <a:pPr>
              <a:defRPr/>
            </a:pPr>
            <a:fld id="{1AAB6BC8-1B1F-4564-9C52-9638C45C761E}" type="datetimeFigureOut">
              <a:rPr lang="en-US" smtClean="0"/>
              <a:pPr>
                <a:defRPr/>
              </a:pPr>
              <a:t>3/17/2020</a:t>
            </a:fld>
            <a:endParaRPr lang="en-US" dirty="0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latin typeface="+mj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j-lt"/>
                <a:cs typeface="+mn-cs"/>
              </a:defRPr>
            </a:lvl1pPr>
          </a:lstStyle>
          <a:p>
            <a:pPr>
              <a:defRPr/>
            </a:pPr>
            <a:fld id="{5B778806-D5BA-4C71-B324-63F4C297714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15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615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</a:defRPr>
      </a:lvl2pPr>
      <a:lvl3pPr marL="1022350" indent="-3508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3pPr>
      <a:lvl4pPr marL="1339850" indent="-31591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</a:defRPr>
      </a:lvl4pPr>
      <a:lvl5pPr marL="16811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1383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955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0527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5099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7" Type="http://schemas.openxmlformats.org/officeDocument/2006/relationships/image" Target="../media/image39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3"/>
          <p:cNvSpPr>
            <a:spLocks noGrp="1"/>
          </p:cNvSpPr>
          <p:nvPr>
            <p:ph type="ctrTitle"/>
          </p:nvPr>
        </p:nvSpPr>
        <p:spPr>
          <a:xfrm>
            <a:off x="762000" y="1295400"/>
            <a:ext cx="7623175" cy="1752600"/>
          </a:xfrm>
        </p:spPr>
        <p:txBody>
          <a:bodyPr/>
          <a:lstStyle/>
          <a:p>
            <a:pPr algn="ctr"/>
            <a:b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Facial Recognition using Convolution Neural Network</a:t>
            </a:r>
            <a:endParaRPr lang="en-IN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47" name="Subtitle 4"/>
          <p:cNvSpPr>
            <a:spLocks noGrp="1"/>
          </p:cNvSpPr>
          <p:nvPr>
            <p:ph type="subTitle" idx="1"/>
          </p:nvPr>
        </p:nvSpPr>
        <p:spPr>
          <a:xfrm>
            <a:off x="685800" y="4114800"/>
            <a:ext cx="7848600" cy="16764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Batch No: B-01				        Project Guide:</a:t>
            </a:r>
          </a:p>
          <a:p>
            <a:pPr eaLnBrk="1" hangingPunct="1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M. Sai Rahul	      (164G1A0589)                                  Dr. T. Hitendra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Sarma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Ph.D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1300" baseline="-25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Syam Kakarla	      (164G1A05B0)                                      `      Professor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G. Priyaranjan Reddy       (164G1A0571)</a:t>
            </a:r>
          </a:p>
          <a:p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C. Sai Charan Singh         (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164G1A0584</a:t>
            </a:r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eaLnBrk="1" hangingPunct="1"/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48" name="TextBox 5"/>
          <p:cNvSpPr txBox="1">
            <a:spLocks noChangeArrowheads="1"/>
          </p:cNvSpPr>
          <p:nvPr/>
        </p:nvSpPr>
        <p:spPr bwMode="auto">
          <a:xfrm>
            <a:off x="1447800" y="5967412"/>
            <a:ext cx="70866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b="1" dirty="0"/>
              <a:t>Srinivasa Ramanujan Institute of Technology</a:t>
            </a:r>
          </a:p>
          <a:p>
            <a:pPr algn="ctr"/>
            <a:r>
              <a:rPr lang="en-US" b="1" dirty="0"/>
              <a:t>Department of Computer Science &amp; Engineering</a:t>
            </a:r>
          </a:p>
          <a:p>
            <a:endParaRPr lang="en-US" dirty="0"/>
          </a:p>
        </p:txBody>
      </p:sp>
      <p:pic>
        <p:nvPicPr>
          <p:cNvPr id="614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5929312"/>
            <a:ext cx="958850" cy="81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FB9BF-CB74-43E3-A591-77C56C351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15A81-46D3-4A2E-9955-16DDBA73F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8189"/>
          </a:xfrm>
        </p:spPr>
        <p:txBody>
          <a:bodyPr/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C0F4B0-D43D-44D4-BCF5-CD0386AAE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2233612"/>
            <a:ext cx="7400925" cy="270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92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5BBE9-45E5-419A-A9FF-2691EDC54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0BA7D-ED7A-4DF7-8C91-1AAC0375C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253" y="1052736"/>
            <a:ext cx="8385219" cy="4896544"/>
          </a:xfrm>
        </p:spPr>
        <p:txBody>
          <a:bodyPr/>
          <a:lstStyle/>
          <a:p>
            <a:pPr marL="0" indent="0"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1 : Data Collection</a:t>
            </a:r>
            <a:b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b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2 : Data Cleaning and Exploratory Data Analysis</a:t>
            </a:r>
          </a:p>
          <a:p>
            <a:pPr marL="0" indent="0">
              <a:buNone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3 : Model building, training and hyperparameter tuning</a:t>
            </a:r>
          </a:p>
          <a:p>
            <a:pPr marL="0" indent="0">
              <a:buNone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4 : Developing Web Application</a:t>
            </a:r>
          </a:p>
          <a:p>
            <a:pPr marL="0" indent="0">
              <a:buNone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5 : Documentation and Publication</a:t>
            </a:r>
          </a:p>
        </p:txBody>
      </p:sp>
    </p:spTree>
    <p:extLst>
      <p:ext uri="{BB962C8B-B14F-4D97-AF65-F5344CB8AC3E}">
        <p14:creationId xmlns:p14="http://schemas.microsoft.com/office/powerpoint/2010/main" val="174755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11F5-BA41-46DB-AB46-D5B72B708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Literature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066EE-816C-4EFA-82D4-2098EBC34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Face Recognition Based on Convolutional Neural Network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modified CNN architecture by adding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normalization operations to two of the layers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normalization operation used is Batch Normalization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CNN architecture uses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classify the faces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experimental part Georgia Tech Database is used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accuracy of about 98.8 is obtained.</a:t>
            </a:r>
          </a:p>
          <a:p>
            <a:pPr marL="671512" lvl="2" indent="0">
              <a:buNone/>
            </a:pPr>
            <a:r>
              <a:rPr lang="en-US" sz="2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Coşkun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Musab, et al. "Face recognition based on convolutional neural network." </a:t>
            </a:r>
            <a:r>
              <a:rPr lang="en-US" sz="2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2017 International Conference on Modern Electrical and Energy Systems (MEES)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IEEE, 2017.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708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8E350-2B07-446E-B44E-0DB72D795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Literature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FD0A3-67F5-41EB-B692-03DCAAE51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30725"/>
          </a:xfrm>
        </p:spPr>
        <p:txBody>
          <a:bodyPr/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Illumination Invariant Face Recognition using Convolutional Neural Networks</a:t>
            </a:r>
          </a:p>
          <a:p>
            <a:pPr lvl="1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problem of face recognition under non-uniform illumination using deep convolutional neural networks (CNN) is addressed</a:t>
            </a:r>
          </a:p>
          <a:p>
            <a:pPr lvl="1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symmetry of facial information is exploited to improve the performance of the system by considering the horizontal reflections of the facial images</a:t>
            </a:r>
          </a:p>
          <a:p>
            <a:pPr lvl="1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conducted on Yale facial image dataset demonstrate the efficiency of the proposed approach</a:t>
            </a:r>
          </a:p>
          <a:p>
            <a:pPr lvl="1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Fuzzy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fischer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approach was used in this problem</a:t>
            </a:r>
          </a:p>
          <a:p>
            <a:pPr lvl="1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Near infrared (NIR) has the potential to overcome the problems associated with visible and thermal IR face recognition which is more robust against illumination variations and face detection</a:t>
            </a:r>
          </a:p>
          <a:p>
            <a:pPr lvl="1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62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FD152-CBD5-4CB7-A70A-D519CE327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Literature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467A0-24B8-483F-A864-1459D843B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I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Ramaiah, N. </a:t>
            </a:r>
            <a:r>
              <a:rPr lang="en-IN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Pattabhi</a:t>
            </a:r>
            <a:r>
              <a:rPr lang="en-I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Earnest Paul </a:t>
            </a:r>
            <a:r>
              <a:rPr lang="en-IN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Ijjina</a:t>
            </a:r>
            <a:r>
              <a:rPr lang="en-I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C. Krishna Mohan. "Illumination invariant face recognition using convolutional neural networks." </a:t>
            </a:r>
            <a:r>
              <a:rPr lang="en-IN" sz="20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2015 IEEE International Conference on Signal Processing, Informatics, Communication and Energy Systems (SPICES)</a:t>
            </a:r>
            <a:r>
              <a:rPr lang="en-I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IEEE, 2015.</a:t>
            </a:r>
          </a:p>
          <a:p>
            <a:pPr marL="0" indent="0"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34966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922B0-ED97-4492-8D26-4B860ED9E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Literature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60A2B-BDB7-4E55-95DD-526AB575C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A Convolutional Neural Network based on              	TensorFlow for Face Recognition</a:t>
            </a:r>
          </a:p>
          <a:p>
            <a:pPr lvl="1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Convolutional Neural Network (CNN) based on TensorFlow, an open source deep learning framework, is proposed for face recognition</a:t>
            </a:r>
          </a:p>
          <a:p>
            <a:pPr lvl="1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results show that the proposed method has better recognition accuracy and higher robustness in complex environment</a:t>
            </a:r>
          </a:p>
          <a:p>
            <a:pPr lvl="1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have used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Adaboost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</a:t>
            </a:r>
          </a:p>
          <a:p>
            <a:pPr lvl="1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4487" lvl="1" indent="0">
              <a:buNone/>
            </a:pPr>
            <a:r>
              <a:rPr lang="en-I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Yuan, </a:t>
            </a:r>
            <a:r>
              <a:rPr lang="en-IN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Liping</a:t>
            </a:r>
            <a:r>
              <a:rPr lang="en-I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et al. "A convolutional neural network based on TensorFlow for face recognition." </a:t>
            </a:r>
            <a:r>
              <a:rPr lang="en-IN" sz="20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2017 IEEE 2nd Advanced Information Technology, Electronic and Automation Control Conference (IAEAC)</a:t>
            </a:r>
            <a:r>
              <a:rPr lang="en-I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IEEE, 2017.</a:t>
            </a:r>
          </a:p>
          <a:p>
            <a:pPr lvl="1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61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53D30-183F-457C-82E1-5B941204F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Literature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69686-B6DB-42B3-8A5C-B41A9F8DA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When Face Recognition Meets with Deep Learning: an Evaluation of Convolutional Neural Networks for Face Recognition</a:t>
            </a:r>
          </a:p>
          <a:p>
            <a:pPr lvl="1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uses LFW database (Labelled Faces in the Wild)</a:t>
            </a:r>
          </a:p>
          <a:p>
            <a:pPr lvl="1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also gives a major comparison of 3 published CNNs like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DeepFace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DeepID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WebFace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Quantitatively compares the architectures of CNNs and evaluates the effect of different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choices.</a:t>
            </a:r>
          </a:p>
          <a:p>
            <a:pPr lvl="1"/>
            <a:endParaRPr lang="en-IN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Hu, </a:t>
            </a: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Guosheng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et al. "When face recognition meets with deep learning: an evaluation of convolutional neural networks for face recognition." </a:t>
            </a:r>
            <a:r>
              <a:rPr lang="en-US" sz="20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IEEE international conference on computer vision workshops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2015.</a:t>
            </a:r>
          </a:p>
          <a:p>
            <a:pPr marL="0" indent="0" algn="just">
              <a:buNone/>
            </a:pP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122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A993B-104F-42A3-A44B-2477C860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Literature Survey	</a:t>
            </a:r>
            <a:r>
              <a:rPr lang="en-IN" sz="3600" dirty="0"/>
              <a:t>(Cont..)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5E1C16-B187-4E48-827F-715640AE9A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68" y="2290730"/>
            <a:ext cx="3384376" cy="288032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ACC3D0-2578-4696-A8D0-35FEAFB9F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124744"/>
            <a:ext cx="4282167" cy="479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8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EE16D-2A97-4A70-A1B6-628BEA6C9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C05AC-8A13-46DB-AA80-5E825FA4C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52736"/>
            <a:ext cx="8229600" cy="4968552"/>
          </a:xfrm>
        </p:spPr>
        <p:txBody>
          <a:bodyPr/>
          <a:lstStyle/>
          <a:p>
            <a:pPr marL="0" indent="0" algn="just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Coşkun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Musab, et al. "Face recognition based on convolutional neural network." 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2017 International Conference on Modern Electrical and Energy Systems (MEES)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IEEE, 2017.</a:t>
            </a:r>
          </a:p>
          <a:p>
            <a:pPr marL="0" indent="0" algn="just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Ramaiah, N.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Pattabhi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Earnest Paul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Ijjina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C. Krishna Mohan. "Illumination invariant face recognition using convolutional neural networks." 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2015 IEEE International Conference on Signal Processing, Informatics, Communication and Energy Systems (SPICES)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IEEE, 2015.</a:t>
            </a:r>
          </a:p>
          <a:p>
            <a:pPr marL="0" indent="0"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65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B86D8-CC20-4307-9518-B568296B9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17030-2230-4124-B9EE-B9E912127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Yuan,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Liping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al. "A convolutional neural network based on TensorFlow for face recognition." 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2017 IEEE 2nd Advanced Information Technology, Electronic and Automation Control Conference (IAEAC)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IEEE, 2017.</a:t>
            </a:r>
          </a:p>
          <a:p>
            <a:pPr marL="0" indent="0" algn="just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Guosheng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al. "When face recognition meets with deep learning: an evaluation of convolutional neural networks for face recognition." 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IEEE international conference on computer vision workshops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2015.</a:t>
            </a:r>
          </a:p>
          <a:p>
            <a:pPr marL="0" indent="0" algn="just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algn="just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03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457200" y="238057"/>
            <a:ext cx="8229600" cy="1139825"/>
          </a:xfrm>
        </p:spPr>
        <p:txBody>
          <a:bodyPr/>
          <a:lstStyle/>
          <a:p>
            <a:pPr eaLnBrk="1" hangingPunct="1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Abstract 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304800" y="1086679"/>
            <a:ext cx="8458200" cy="5064125"/>
          </a:xfrm>
        </p:spPr>
        <p:txBody>
          <a:bodyPr/>
          <a:lstStyle/>
          <a:p>
            <a:pPr marL="0" indent="0" algn="just">
              <a:buNone/>
            </a:pPr>
            <a:r>
              <a:rPr lang="en-IN" sz="2800" b="1" dirty="0"/>
              <a:t> </a:t>
            </a:r>
            <a:endParaRPr lang="en-IN" sz="28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Facial recognition is one of the popular biometric process which is widely used in surveillance, security, criminal identification, etc. 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is a subset of machine learning which uses artificial neural networks inspired by the human brain to solve supervised learning (Classification) problems</a:t>
            </a:r>
            <a:endParaRPr lang="en-IN" sz="28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800" dirty="0"/>
          </a:p>
          <a:p>
            <a:pPr algn="just">
              <a:buFont typeface="Wingdings" pitchFamily="2" charset="2"/>
              <a:buChar char="q"/>
            </a:pP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178D8-6BF1-4A7B-8FDA-FBD07BA1D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508" y="1660355"/>
            <a:ext cx="5770984" cy="1139825"/>
          </a:xfrm>
        </p:spPr>
        <p:txBody>
          <a:bodyPr/>
          <a:lstStyle/>
          <a:p>
            <a:pPr algn="ctr"/>
            <a:r>
              <a:rPr lang="en-IN" b="1" dirty="0">
                <a:latin typeface="Tw Cen MT" panose="020B0602020104020603" pitchFamily="34" charset="0"/>
              </a:rPr>
              <a:t>Review - 3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D17E55-BFAE-4382-BD38-20235E1D4A96}"/>
              </a:ext>
            </a:extLst>
          </p:cNvPr>
          <p:cNvSpPr txBox="1"/>
          <p:nvPr/>
        </p:nvSpPr>
        <p:spPr>
          <a:xfrm>
            <a:off x="1547664" y="2800180"/>
            <a:ext cx="6696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latin typeface="Tw Cen MT" panose="020B0602020104020603" pitchFamily="34" charset="0"/>
              </a:rPr>
              <a:t>Design and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97823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178D8-6BF1-4A7B-8FDA-FBD07BA1D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b="1" dirty="0">
                <a:latin typeface="Tw Cen MT" panose="020B0602020104020603" pitchFamily="34" charset="0"/>
              </a:rPr>
              <a:t>Contents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A18E716-156F-4251-9E98-7DF5FD1B59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4171783"/>
              </p:ext>
            </p:extLst>
          </p:nvPr>
        </p:nvGraphicFramePr>
        <p:xfrm>
          <a:off x="457200" y="1600200"/>
          <a:ext cx="8229600" cy="4530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FF10AAF-7F1A-434C-B101-21AA5E3820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060848"/>
            <a:ext cx="2222071" cy="22220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2B1D86-2DB0-42AF-ADC9-992D4B1ECB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2090456"/>
            <a:ext cx="2192463" cy="21924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781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178D8-6BF1-4A7B-8FDA-FBD07BA1D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428324"/>
            <a:ext cx="8229600" cy="1139825"/>
          </a:xfrm>
        </p:spPr>
        <p:txBody>
          <a:bodyPr/>
          <a:lstStyle/>
          <a:p>
            <a:r>
              <a:rPr lang="en-IN" sz="4800" b="1" dirty="0">
                <a:solidFill>
                  <a:schemeClr val="tx2">
                    <a:lumMod val="75000"/>
                  </a:schemeClr>
                </a:solidFill>
                <a:latin typeface="Tw Cen MT" panose="020B0602020104020603" pitchFamily="34" charset="0"/>
              </a:rPr>
              <a:t>Design</a:t>
            </a:r>
            <a:endParaRPr lang="en-IN" sz="5400" b="1" dirty="0">
              <a:solidFill>
                <a:schemeClr val="tx2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FCAFCAB-CF73-4DAA-A426-65D4B7CCE0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2745752"/>
              </p:ext>
            </p:extLst>
          </p:nvPr>
        </p:nvGraphicFramePr>
        <p:xfrm>
          <a:off x="971600" y="2564904"/>
          <a:ext cx="5987008" cy="1324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832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DAEC8B-720A-4E24-AC9D-165B9CD5951C}"/>
              </a:ext>
            </a:extLst>
          </p:cNvPr>
          <p:cNvSpPr txBox="1"/>
          <p:nvPr/>
        </p:nvSpPr>
        <p:spPr>
          <a:xfrm>
            <a:off x="1547664" y="404664"/>
            <a:ext cx="59766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200" b="1" kern="0" dirty="0">
                <a:solidFill>
                  <a:srgbClr val="FF6347"/>
                </a:solidFill>
                <a:latin typeface="Tw Cen MT" panose="020B0602020104020603" pitchFamily="34" charset="0"/>
                <a:ea typeface="+mj-ea"/>
                <a:cs typeface="+mj-cs"/>
              </a:rPr>
              <a:t>CNN Architecture</a:t>
            </a:r>
            <a:br>
              <a:rPr lang="en-IN" sz="4200" b="1" kern="0" dirty="0">
                <a:solidFill>
                  <a:srgbClr val="FF6347"/>
                </a:solidFill>
                <a:latin typeface="Tw Cen MT" panose="020B0602020104020603" pitchFamily="34" charset="0"/>
                <a:ea typeface="+mj-ea"/>
                <a:cs typeface="+mj-cs"/>
              </a:rPr>
            </a:br>
            <a:endParaRPr lang="en-IN" sz="4200" b="1" dirty="0">
              <a:solidFill>
                <a:srgbClr val="FF6347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F9398E-8008-45E9-904D-32797BB051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556792"/>
            <a:ext cx="6192688" cy="348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5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F822EE-E500-4339-B1F5-3728F50D0D98}"/>
              </a:ext>
            </a:extLst>
          </p:cNvPr>
          <p:cNvSpPr/>
          <p:nvPr/>
        </p:nvSpPr>
        <p:spPr>
          <a:xfrm>
            <a:off x="493036" y="277308"/>
            <a:ext cx="8424936" cy="5832648"/>
          </a:xfrm>
          <a:prstGeom prst="rect">
            <a:avLst/>
          </a:prstGeom>
          <a:solidFill>
            <a:srgbClr val="FBF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1C4E84-B455-496B-9266-DCBB5FFAA3E6}"/>
              </a:ext>
            </a:extLst>
          </p:cNvPr>
          <p:cNvSpPr txBox="1"/>
          <p:nvPr/>
        </p:nvSpPr>
        <p:spPr>
          <a:xfrm>
            <a:off x="1296367" y="1240787"/>
            <a:ext cx="2736304" cy="13849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tx2">
                    <a:lumMod val="75000"/>
                  </a:schemeClr>
                </a:solidFill>
                <a:latin typeface="Tw Cen MT" panose="020B0602020104020603" pitchFamily="34" charset="0"/>
              </a:rPr>
              <a:t>Convolution</a:t>
            </a:r>
          </a:p>
          <a:p>
            <a:endParaRPr lang="en-IN" sz="400" dirty="0"/>
          </a:p>
          <a:p>
            <a:pPr algn="ctr"/>
            <a:r>
              <a:rPr lang="en-IN" dirty="0">
                <a:latin typeface="Tw Cen MT" panose="020B0602020104020603" pitchFamily="34" charset="0"/>
              </a:rPr>
              <a:t>Extracts Features from the input given by the previous layers.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71CF4B-7CA0-4868-B2F8-4DA991B87268}"/>
              </a:ext>
            </a:extLst>
          </p:cNvPr>
          <p:cNvSpPr txBox="1"/>
          <p:nvPr/>
        </p:nvSpPr>
        <p:spPr>
          <a:xfrm>
            <a:off x="1403648" y="3709788"/>
            <a:ext cx="2736304" cy="13542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tx2">
                    <a:lumMod val="75000"/>
                  </a:schemeClr>
                </a:solidFill>
                <a:latin typeface="Tw Cen MT" panose="020B0602020104020603" pitchFamily="34" charset="0"/>
              </a:rPr>
              <a:t>Max Pooling</a:t>
            </a:r>
          </a:p>
          <a:p>
            <a:pPr algn="ctr"/>
            <a:endParaRPr lang="en-IN" sz="400" dirty="0"/>
          </a:p>
          <a:p>
            <a:pPr algn="ctr"/>
            <a:r>
              <a:rPr lang="en-IN" dirty="0">
                <a:latin typeface="Tw Cen MT" panose="020B0602020104020603" pitchFamily="34" charset="0"/>
              </a:rPr>
              <a:t>Down sample the input representation by reducing its dimensionality.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1CBCBD9-0A5D-4CFC-A80B-8A9CF3C4D01E}"/>
              </a:ext>
            </a:extLst>
          </p:cNvPr>
          <p:cNvSpPr/>
          <p:nvPr/>
        </p:nvSpPr>
        <p:spPr>
          <a:xfrm>
            <a:off x="4788024" y="3356992"/>
            <a:ext cx="2761087" cy="221495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5478965-6B69-4AE7-823A-5AC6F3E7182D}"/>
              </a:ext>
            </a:extLst>
          </p:cNvPr>
          <p:cNvSpPr/>
          <p:nvPr/>
        </p:nvSpPr>
        <p:spPr>
          <a:xfrm>
            <a:off x="4785023" y="837517"/>
            <a:ext cx="2761087" cy="221495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458D3B0-175D-4F92-9600-7EEA6E646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515" y="619884"/>
            <a:ext cx="2645044" cy="26502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EF898C-746B-4CCF-B379-8F4CA1CCD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023" y="3029413"/>
            <a:ext cx="2939443" cy="294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F822EE-E500-4339-B1F5-3728F50D0D98}"/>
              </a:ext>
            </a:extLst>
          </p:cNvPr>
          <p:cNvSpPr/>
          <p:nvPr/>
        </p:nvSpPr>
        <p:spPr>
          <a:xfrm>
            <a:off x="493036" y="277308"/>
            <a:ext cx="8424936" cy="5832648"/>
          </a:xfrm>
          <a:prstGeom prst="rect">
            <a:avLst/>
          </a:prstGeom>
          <a:solidFill>
            <a:srgbClr val="FBF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1C4E84-B455-496B-9266-DCBB5FFAA3E6}"/>
              </a:ext>
            </a:extLst>
          </p:cNvPr>
          <p:cNvSpPr txBox="1"/>
          <p:nvPr/>
        </p:nvSpPr>
        <p:spPr>
          <a:xfrm>
            <a:off x="1296367" y="1240787"/>
            <a:ext cx="2736304" cy="163121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/>
            <a:r>
              <a:rPr lang="en-IN" sz="2400" dirty="0">
                <a:solidFill>
                  <a:srgbClr val="006633">
                    <a:lumMod val="75000"/>
                  </a:srgbClr>
                </a:solidFill>
                <a:latin typeface="Tw Cen MT" panose="020B0602020104020603" pitchFamily="34" charset="0"/>
              </a:rPr>
              <a:t>Dropout</a:t>
            </a:r>
          </a:p>
          <a:p>
            <a:pPr lvl="0"/>
            <a:endParaRPr lang="en-IN" sz="400" dirty="0">
              <a:solidFill>
                <a:srgbClr val="000000"/>
              </a:solidFill>
            </a:endParaRPr>
          </a:p>
          <a:p>
            <a:pPr lvl="0" algn="ctr"/>
            <a:r>
              <a:rPr lang="en-IN" dirty="0">
                <a:solidFill>
                  <a:srgbClr val="000000"/>
                </a:solidFill>
                <a:latin typeface="Tw Cen MT" panose="020B0602020104020603" pitchFamily="34" charset="0"/>
              </a:rPr>
              <a:t>Prevents from overfitting.</a:t>
            </a:r>
          </a:p>
          <a:p>
            <a:pPr lvl="0" algn="ctr"/>
            <a:endParaRPr lang="en-IN" dirty="0">
              <a:solidFill>
                <a:srgbClr val="000000"/>
              </a:solidFill>
              <a:latin typeface="Tw Cen MT" panose="020B0602020104020603" pitchFamily="34" charset="0"/>
            </a:endParaRPr>
          </a:p>
          <a:p>
            <a:pPr lvl="0" algn="ctr"/>
            <a:r>
              <a:rPr lang="en-IN" dirty="0">
                <a:solidFill>
                  <a:srgbClr val="000000"/>
                </a:solidFill>
                <a:latin typeface="Tw Cen MT" panose="020B0602020104020603" pitchFamily="34" charset="0"/>
              </a:rPr>
              <a:t>Learns more robust features.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71CF4B-7CA0-4868-B2F8-4DA991B87268}"/>
              </a:ext>
            </a:extLst>
          </p:cNvPr>
          <p:cNvSpPr txBox="1"/>
          <p:nvPr/>
        </p:nvSpPr>
        <p:spPr>
          <a:xfrm>
            <a:off x="986960" y="3671944"/>
            <a:ext cx="3307140" cy="15850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/>
            <a:r>
              <a:rPr lang="en-IN" sz="2400" dirty="0">
                <a:solidFill>
                  <a:srgbClr val="006633">
                    <a:lumMod val="75000"/>
                  </a:srgbClr>
                </a:solidFill>
                <a:latin typeface="Tw Cen MT" panose="020B0602020104020603" pitchFamily="34" charset="0"/>
              </a:rPr>
              <a:t>Batch Normalization</a:t>
            </a:r>
            <a:endParaRPr lang="en-IN" sz="400" dirty="0">
              <a:solidFill>
                <a:srgbClr val="000000"/>
              </a:solidFill>
            </a:endParaRPr>
          </a:p>
          <a:p>
            <a:pPr lvl="0" algn="ctr"/>
            <a:r>
              <a:rPr lang="en-IN" dirty="0">
                <a:solidFill>
                  <a:srgbClr val="000000"/>
                </a:solidFill>
                <a:latin typeface="Tw Cen MT" panose="020B0602020104020603" pitchFamily="34" charset="0"/>
              </a:rPr>
              <a:t>Improves speed, performance and stability of CNN.</a:t>
            </a:r>
          </a:p>
          <a:p>
            <a:pPr lvl="0" algn="ctr"/>
            <a:endParaRPr lang="en-IN" sz="100" dirty="0">
              <a:solidFill>
                <a:srgbClr val="000000"/>
              </a:solidFill>
              <a:latin typeface="Tw Cen MT" panose="020B0602020104020603" pitchFamily="34" charset="0"/>
            </a:endParaRPr>
          </a:p>
          <a:p>
            <a:pPr lvl="0" algn="ctr"/>
            <a:r>
              <a:rPr lang="en-IN" dirty="0">
                <a:solidFill>
                  <a:srgbClr val="000000"/>
                </a:solidFill>
                <a:latin typeface="Tw Cen MT" panose="020B0602020104020603" pitchFamily="34" charset="0"/>
              </a:rPr>
              <a:t>Prevents from vanishing and exploding gradient problems.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1CBCBD9-0A5D-4CFC-A80B-8A9CF3C4D01E}"/>
              </a:ext>
            </a:extLst>
          </p:cNvPr>
          <p:cNvSpPr/>
          <p:nvPr/>
        </p:nvSpPr>
        <p:spPr>
          <a:xfrm>
            <a:off x="4788024" y="3356992"/>
            <a:ext cx="2761087" cy="2214955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2">
                    <a:lumMod val="75000"/>
                  </a:schemeClr>
                </a:solidFill>
                <a:latin typeface="Tw Cen MT" panose="020B0602020104020603" pitchFamily="34" charset="0"/>
              </a:rPr>
              <a:t>Normalize the input features given from the previous layer. 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5478965-6B69-4AE7-823A-5AC6F3E7182D}"/>
              </a:ext>
            </a:extLst>
          </p:cNvPr>
          <p:cNvSpPr/>
          <p:nvPr/>
        </p:nvSpPr>
        <p:spPr>
          <a:xfrm>
            <a:off x="4788024" y="933860"/>
            <a:ext cx="2761087" cy="221495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A3EE6-B26B-4599-AA5F-A692BD816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002" y="1218564"/>
            <a:ext cx="2577654" cy="145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03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178D8-6BF1-4A7B-8FDA-FBD07BA1D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2">
                    <a:lumMod val="75000"/>
                  </a:schemeClr>
                </a:solidFill>
                <a:latin typeface="Tw Cen MT" panose="020B0602020104020603" pitchFamily="34" charset="0"/>
              </a:rPr>
              <a:t>CNN Architecture</a:t>
            </a:r>
            <a:br>
              <a:rPr lang="en-IN" dirty="0">
                <a:solidFill>
                  <a:schemeClr val="tx2">
                    <a:lumMod val="75000"/>
                  </a:schemeClr>
                </a:solidFill>
                <a:latin typeface="Tw Cen MT" panose="020B0602020104020603" pitchFamily="34" charset="0"/>
              </a:rPr>
            </a:br>
            <a:endParaRPr lang="en-IN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2A8F3-3093-47E8-9CA4-FE5FAD4DA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604" y="1772816"/>
            <a:ext cx="7128792" cy="2736304"/>
          </a:xfrm>
        </p:spPr>
        <p:txBody>
          <a:bodyPr/>
          <a:lstStyle/>
          <a:p>
            <a:pPr marL="0" indent="0">
              <a:buNone/>
            </a:pPr>
            <a:r>
              <a:rPr lang="en-IN" sz="2400" dirty="0">
                <a:latin typeface="Tw Cen MT" panose="020B0602020104020603" pitchFamily="34" charset="0"/>
              </a:rPr>
              <a:t>The architecture has been divided into 4 blocks for easy understanding: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dirty="0">
                <a:latin typeface="Tw Cen MT" panose="020B0602020104020603" pitchFamily="34" charset="0"/>
              </a:rPr>
              <a:t>Block – 1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dirty="0">
                <a:latin typeface="Tw Cen MT" panose="020B0602020104020603" pitchFamily="34" charset="0"/>
              </a:rPr>
              <a:t>Block – 2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dirty="0">
                <a:latin typeface="Tw Cen MT" panose="020B0602020104020603" pitchFamily="34" charset="0"/>
              </a:rPr>
              <a:t>Block – 3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dirty="0">
                <a:latin typeface="Tw Cen MT" panose="020B0602020104020603" pitchFamily="34" charset="0"/>
              </a:rPr>
              <a:t>Block – 4</a:t>
            </a:r>
          </a:p>
          <a:p>
            <a:pPr marL="344487" lvl="1" indent="0">
              <a:buNone/>
            </a:pPr>
            <a:endParaRPr lang="en-IN" sz="2000" dirty="0">
              <a:latin typeface="Tw Cen MT" panose="020B0602020104020603" pitchFamily="34" charset="0"/>
            </a:endParaRPr>
          </a:p>
          <a:p>
            <a:pPr marL="344487" lvl="1" indent="0">
              <a:buNone/>
            </a:pPr>
            <a:endParaRPr lang="en-IN" sz="20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13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178D8-6BF1-4A7B-8FDA-FBD07BA1D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2">
                    <a:lumMod val="75000"/>
                  </a:schemeClr>
                </a:solidFill>
                <a:latin typeface="Tw Cen MT" panose="020B0602020104020603" pitchFamily="34" charset="0"/>
              </a:rPr>
              <a:t>CNN Architecture</a:t>
            </a:r>
            <a:br>
              <a:rPr lang="en-IN" sz="4400" dirty="0">
                <a:solidFill>
                  <a:schemeClr val="tx1"/>
                </a:solidFill>
                <a:latin typeface="Tw Cen MT" panose="020B0602020104020603" pitchFamily="34" charset="0"/>
              </a:rPr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F4249F-72CF-4904-B655-50B2D861EE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544077"/>
            <a:ext cx="7344816" cy="413467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2A8F3-3093-47E8-9CA4-FE5FAD4DA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604" y="1772816"/>
            <a:ext cx="7128792" cy="2736304"/>
          </a:xfrm>
        </p:spPr>
        <p:txBody>
          <a:bodyPr/>
          <a:lstStyle/>
          <a:p>
            <a:r>
              <a:rPr lang="en-IN" sz="2000" dirty="0">
                <a:latin typeface="Tw Cen MT" panose="020B0602020104020603" pitchFamily="34" charset="0"/>
              </a:rPr>
              <a:t>Block – 1</a:t>
            </a:r>
          </a:p>
          <a:p>
            <a:pPr marL="344487" lvl="1" indent="0">
              <a:buNone/>
            </a:pPr>
            <a:endParaRPr lang="en-IN" sz="2000" dirty="0">
              <a:latin typeface="Tw Cen MT" panose="020B0602020104020603" pitchFamily="34" charset="0"/>
            </a:endParaRPr>
          </a:p>
          <a:p>
            <a:pPr marL="344487" lvl="1" indent="0">
              <a:buNone/>
            </a:pPr>
            <a:endParaRPr lang="en-IN" sz="20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87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178D8-6BF1-4A7B-8FDA-FBD07BA1D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2">
                    <a:lumMod val="75000"/>
                  </a:schemeClr>
                </a:solidFill>
                <a:latin typeface="Tw Cen MT" panose="020B0602020104020603" pitchFamily="34" charset="0"/>
              </a:rPr>
              <a:t>CNN Architecture</a:t>
            </a:r>
            <a:br>
              <a:rPr lang="en-IN" dirty="0">
                <a:solidFill>
                  <a:schemeClr val="tx2">
                    <a:lumMod val="75000"/>
                  </a:schemeClr>
                </a:solidFill>
                <a:latin typeface="Tw Cen MT" panose="020B0602020104020603" pitchFamily="34" charset="0"/>
              </a:rPr>
            </a:br>
            <a:endParaRPr lang="en-IN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3070AE-AE9B-492F-BA0F-D040B5904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492896"/>
            <a:ext cx="8229600" cy="316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2A8F3-3093-47E8-9CA4-FE5FAD4DA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604" y="1772816"/>
            <a:ext cx="7128792" cy="2736304"/>
          </a:xfrm>
        </p:spPr>
        <p:txBody>
          <a:bodyPr/>
          <a:lstStyle/>
          <a:p>
            <a:r>
              <a:rPr lang="en-IN" sz="2000" dirty="0">
                <a:latin typeface="Tw Cen MT" panose="020B0602020104020603" pitchFamily="34" charset="0"/>
              </a:rPr>
              <a:t>Block – 2</a:t>
            </a:r>
          </a:p>
          <a:p>
            <a:pPr marL="344487" lvl="1" indent="0">
              <a:buNone/>
            </a:pPr>
            <a:endParaRPr lang="en-IN" sz="2000" dirty="0">
              <a:latin typeface="Tw Cen MT" panose="020B0602020104020603" pitchFamily="34" charset="0"/>
            </a:endParaRPr>
          </a:p>
          <a:p>
            <a:pPr marL="344487" lvl="1" indent="0">
              <a:buNone/>
            </a:pPr>
            <a:endParaRPr lang="en-IN" sz="20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42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F1648AD-5D71-4155-8F6D-8401081E2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276872"/>
            <a:ext cx="8229600" cy="35728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D178D8-6BF1-4A7B-8FDA-FBD07BA1D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2">
                    <a:lumMod val="75000"/>
                  </a:schemeClr>
                </a:solidFill>
                <a:latin typeface="Tw Cen MT" panose="020B0602020104020603" pitchFamily="34" charset="0"/>
              </a:rPr>
              <a:t>CNN Architecture</a:t>
            </a:r>
            <a:br>
              <a:rPr lang="en-IN" dirty="0">
                <a:solidFill>
                  <a:schemeClr val="tx2">
                    <a:lumMod val="75000"/>
                  </a:schemeClr>
                </a:solidFill>
                <a:latin typeface="Tw Cen MT" panose="020B0602020104020603" pitchFamily="34" charset="0"/>
              </a:rPr>
            </a:br>
            <a:endParaRPr lang="en-IN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2A8F3-3093-47E8-9CA4-FE5FAD4DA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604" y="1772816"/>
            <a:ext cx="7128792" cy="2736304"/>
          </a:xfrm>
        </p:spPr>
        <p:txBody>
          <a:bodyPr/>
          <a:lstStyle/>
          <a:p>
            <a:r>
              <a:rPr lang="en-IN" sz="2000" dirty="0">
                <a:latin typeface="Tw Cen MT" panose="020B0602020104020603" pitchFamily="34" charset="0"/>
              </a:rPr>
              <a:t>Block – 3</a:t>
            </a:r>
          </a:p>
          <a:p>
            <a:pPr marL="0" indent="0">
              <a:buNone/>
            </a:pPr>
            <a:endParaRPr lang="en-IN" sz="2000" dirty="0">
              <a:latin typeface="Tw Cen MT" panose="020B0602020104020603" pitchFamily="34" charset="0"/>
            </a:endParaRPr>
          </a:p>
          <a:p>
            <a:pPr marL="344487" lvl="1" indent="0">
              <a:buNone/>
            </a:pPr>
            <a:endParaRPr lang="en-IN" sz="2000" dirty="0">
              <a:latin typeface="Tw Cen MT" panose="020B0602020104020603" pitchFamily="34" charset="0"/>
            </a:endParaRPr>
          </a:p>
          <a:p>
            <a:pPr marL="344487" lvl="1" indent="0">
              <a:buNone/>
            </a:pPr>
            <a:endParaRPr lang="en-IN" sz="20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25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Contd.. 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458200" cy="4530725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 Neural Networks is one of the neural network architectures, widely used in face recognition problems. 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proposes a Convolutional Neural Networks (CNN) based facial recognition system</a:t>
            </a:r>
          </a:p>
          <a:p>
            <a:pPr marL="0" indent="0" algn="just" eaLnBrk="1" hangingPunct="1">
              <a:buNone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178D8-6BF1-4A7B-8FDA-FBD07BA1D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2">
                    <a:lumMod val="75000"/>
                  </a:schemeClr>
                </a:solidFill>
                <a:latin typeface="Tw Cen MT" panose="020B0602020104020603" pitchFamily="34" charset="0"/>
              </a:rPr>
              <a:t>CNN Architecture</a:t>
            </a:r>
            <a:br>
              <a:rPr lang="en-IN" dirty="0">
                <a:solidFill>
                  <a:schemeClr val="tx2">
                    <a:lumMod val="75000"/>
                  </a:schemeClr>
                </a:solidFill>
                <a:latin typeface="Tw Cen MT" panose="020B0602020104020603" pitchFamily="34" charset="0"/>
              </a:rPr>
            </a:br>
            <a:endParaRPr lang="en-IN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A806AA-BE3F-47B3-84E4-4B32CCE04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204864"/>
            <a:ext cx="7416824" cy="374441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2A8F3-3093-47E8-9CA4-FE5FAD4DA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604" y="1772816"/>
            <a:ext cx="7128792" cy="2736304"/>
          </a:xfrm>
        </p:spPr>
        <p:txBody>
          <a:bodyPr/>
          <a:lstStyle/>
          <a:p>
            <a:r>
              <a:rPr lang="en-IN" sz="2000" dirty="0">
                <a:latin typeface="Tw Cen MT" panose="020B0602020104020603" pitchFamily="34" charset="0"/>
              </a:rPr>
              <a:t>Block – 4</a:t>
            </a:r>
          </a:p>
          <a:p>
            <a:endParaRPr lang="en-IN" sz="2000" dirty="0">
              <a:latin typeface="Tw Cen MT" panose="020B0602020104020603" pitchFamily="34" charset="0"/>
            </a:endParaRPr>
          </a:p>
          <a:p>
            <a:pPr marL="344487" lvl="1" indent="0">
              <a:buNone/>
            </a:pPr>
            <a:endParaRPr lang="en-IN" sz="2000" dirty="0">
              <a:latin typeface="Tw Cen MT" panose="020B0602020104020603" pitchFamily="34" charset="0"/>
            </a:endParaRPr>
          </a:p>
          <a:p>
            <a:pPr marL="344487" lvl="1" indent="0">
              <a:buNone/>
            </a:pPr>
            <a:endParaRPr lang="en-IN" sz="20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84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178D8-6BF1-4A7B-8FDA-FBD07BA1D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2">
                    <a:lumMod val="75000"/>
                  </a:schemeClr>
                </a:solidFill>
                <a:latin typeface="Tw Cen MT" panose="020B0602020104020603" pitchFamily="34" charset="0"/>
              </a:rPr>
              <a:t>CNN Architecture</a:t>
            </a:r>
            <a:br>
              <a:rPr lang="en-IN" dirty="0">
                <a:solidFill>
                  <a:schemeClr val="tx2">
                    <a:lumMod val="75000"/>
                  </a:schemeClr>
                </a:solidFill>
                <a:latin typeface="Tw Cen MT" panose="020B0602020104020603" pitchFamily="34" charset="0"/>
              </a:rPr>
            </a:br>
            <a:endParaRPr lang="en-IN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AE8F66-0AFE-468C-AAD9-6DA9A76D17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324380"/>
            <a:ext cx="3744416" cy="4408876"/>
          </a:xfrm>
        </p:spPr>
      </p:pic>
    </p:spTree>
    <p:extLst>
      <p:ext uri="{BB962C8B-B14F-4D97-AF65-F5344CB8AC3E}">
        <p14:creationId xmlns:p14="http://schemas.microsoft.com/office/powerpoint/2010/main" val="201087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D3A86-B677-4B55-9DDF-56FA8C9C7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6347"/>
                </a:solidFill>
                <a:latin typeface="Tw Cen MT" panose="020B0602020104020603" pitchFamily="34" charset="0"/>
              </a:rPr>
              <a:t>Web Application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CDDFBB-0AE3-46B8-B8B0-3BF411527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600201"/>
            <a:ext cx="5773393" cy="4133056"/>
          </a:xfrm>
        </p:spPr>
      </p:pic>
    </p:spTree>
    <p:extLst>
      <p:ext uri="{BB962C8B-B14F-4D97-AF65-F5344CB8AC3E}">
        <p14:creationId xmlns:p14="http://schemas.microsoft.com/office/powerpoint/2010/main" val="289684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A49DF-C16B-4792-9E90-1ED0BD7B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 err="1">
                <a:latin typeface="Tw Cen MT" panose="020B0602020104020603" pitchFamily="34" charset="0"/>
              </a:rPr>
              <a:t>Cont</a:t>
            </a:r>
            <a:r>
              <a:rPr lang="en-IN" sz="4400" dirty="0">
                <a:latin typeface="Tw Cen MT" panose="020B0602020104020603" pitchFamily="34" charset="0"/>
              </a:rPr>
              <a:t>…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9300C-BF71-4066-936D-6E3080A2A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Tw Cen MT" panose="020B0602020104020603" pitchFamily="34" charset="0"/>
              </a:rPr>
              <a:t>The main components of the application are:</a:t>
            </a:r>
          </a:p>
          <a:p>
            <a:pPr marL="0" indent="0">
              <a:buNone/>
            </a:pPr>
            <a:r>
              <a:rPr lang="en-IN" sz="2400" dirty="0">
                <a:latin typeface="Tw Cen MT" panose="020B0602020104020603" pitchFamily="34" charset="0"/>
              </a:rPr>
              <a:t>1) Front-End Interface (Camera)</a:t>
            </a:r>
          </a:p>
          <a:p>
            <a:pPr marL="0" indent="0">
              <a:buNone/>
            </a:pPr>
            <a:r>
              <a:rPr lang="en-IN" sz="2400" dirty="0">
                <a:latin typeface="Tw Cen MT" panose="020B0602020104020603" pitchFamily="34" charset="0"/>
              </a:rPr>
              <a:t>2) Server</a:t>
            </a:r>
          </a:p>
          <a:p>
            <a:pPr marL="0" indent="0">
              <a:buNone/>
            </a:pPr>
            <a:r>
              <a:rPr lang="en-IN" sz="2400" dirty="0">
                <a:latin typeface="Tw Cen MT" panose="020B0602020104020603" pitchFamily="34" charset="0"/>
              </a:rPr>
              <a:t>3) CNN Model</a:t>
            </a:r>
          </a:p>
          <a:p>
            <a:pPr marL="0" indent="0">
              <a:buNone/>
            </a:pPr>
            <a:r>
              <a:rPr lang="en-IN" sz="2400" dirty="0">
                <a:latin typeface="Tw Cen MT" panose="020B0602020104020603" pitchFamily="34" charset="0"/>
              </a:rPr>
              <a:t>4) Database</a:t>
            </a:r>
          </a:p>
          <a:p>
            <a:pPr marL="0" indent="0">
              <a:buNone/>
            </a:pPr>
            <a:r>
              <a:rPr lang="en-US" sz="2400" dirty="0">
                <a:latin typeface="Tw Cen MT" panose="020B0602020104020603" pitchFamily="34" charset="0"/>
              </a:rPr>
              <a:t>5) End Result (Display Screen)</a:t>
            </a:r>
            <a:endParaRPr lang="en-IN" sz="24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41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E9BDC-07B9-43DA-94C8-6E673F54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 err="1">
                <a:latin typeface="Tw Cen MT" panose="020B0602020104020603" pitchFamily="34" charset="0"/>
              </a:rPr>
              <a:t>Cont</a:t>
            </a:r>
            <a:r>
              <a:rPr lang="en-IN" sz="4400" dirty="0">
                <a:latin typeface="Tw Cen MT" panose="020B0602020104020603" pitchFamily="34" charset="0"/>
              </a:rPr>
              <a:t>…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035E2-132E-4473-9125-E2D8DF4E2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62165"/>
          </a:xfrm>
        </p:spPr>
        <p:txBody>
          <a:bodyPr/>
          <a:lstStyle/>
          <a:p>
            <a:endParaRPr lang="en-US" sz="2400" dirty="0">
              <a:latin typeface="Tw Cen MT" panose="020B0602020104020603" pitchFamily="34" charset="0"/>
            </a:endParaRPr>
          </a:p>
          <a:p>
            <a:r>
              <a:rPr lang="en-US" sz="2400" dirty="0">
                <a:latin typeface="Tw Cen MT" panose="020B0602020104020603" pitchFamily="34" charset="0"/>
              </a:rPr>
              <a:t>Front-End Interface is a web page which takes the video frame as input through the camera using open computer vision (OpenCV) library.</a:t>
            </a:r>
          </a:p>
          <a:p>
            <a:pPr marL="0" indent="0">
              <a:buNone/>
            </a:pPr>
            <a:r>
              <a:rPr lang="en-US" sz="2400" dirty="0">
                <a:latin typeface="Tw Cen MT" panose="020B0602020104020603" pitchFamily="34" charset="0"/>
              </a:rPr>
              <a:t> </a:t>
            </a:r>
          </a:p>
          <a:p>
            <a:r>
              <a:rPr lang="en-US" sz="2400" dirty="0">
                <a:latin typeface="Tw Cen MT" panose="020B0602020104020603" pitchFamily="34" charset="0"/>
              </a:rPr>
              <a:t>Server is the back-end of the application which maintains the connection with front-end interface, model, database and display screen. </a:t>
            </a:r>
          </a:p>
        </p:txBody>
      </p:sp>
    </p:spTree>
    <p:extLst>
      <p:ext uri="{BB962C8B-B14F-4D97-AF65-F5344CB8AC3E}">
        <p14:creationId xmlns:p14="http://schemas.microsoft.com/office/powerpoint/2010/main" val="32905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6E9C5-CEBD-4570-A8AA-AB063AC66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 err="1">
                <a:latin typeface="Tw Cen MT" panose="020B0602020104020603" pitchFamily="34" charset="0"/>
              </a:rPr>
              <a:t>Cont</a:t>
            </a:r>
            <a:r>
              <a:rPr lang="en-IN" sz="4400" dirty="0">
                <a:latin typeface="Tw Cen MT" panose="020B0602020104020603" pitchFamily="34" charset="0"/>
              </a:rPr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F2FD2-79A4-4612-93AD-C334B6FB5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Tw Cen MT" panose="020B0602020104020603" pitchFamily="34" charset="0"/>
              </a:rPr>
              <a:t>The server checks if the attendance is posted previously. If not, the attendance is posted into the database including the timestamp. </a:t>
            </a:r>
          </a:p>
          <a:p>
            <a:endParaRPr lang="en-US" sz="2400" dirty="0">
              <a:latin typeface="Tw Cen MT" panose="020B0602020104020603" pitchFamily="34" charset="0"/>
            </a:endParaRPr>
          </a:p>
          <a:p>
            <a:r>
              <a:rPr lang="en-US" sz="2400" dirty="0">
                <a:latin typeface="Tw Cen MT" panose="020B0602020104020603" pitchFamily="34" charset="0"/>
              </a:rPr>
              <a:t>The details of the corresponding student will be shown using the display screen, which is web </a:t>
            </a:r>
            <a:r>
              <a:rPr lang="en-IN" sz="2400" dirty="0">
                <a:latin typeface="Tw Cen MT" panose="020B0602020104020603" pitchFamily="34" charset="0"/>
              </a:rPr>
              <a:t>page.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86240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A0F3D6-FA2E-4810-A51F-DE6917D53A8F}"/>
              </a:ext>
            </a:extLst>
          </p:cNvPr>
          <p:cNvSpPr txBox="1"/>
          <p:nvPr/>
        </p:nvSpPr>
        <p:spPr>
          <a:xfrm>
            <a:off x="1331640" y="548680"/>
            <a:ext cx="6264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latin typeface="Tw Cen MT" panose="020B0602020104020603" pitchFamily="34" charset="0"/>
              </a:rPr>
              <a:t>Sequence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730372-03CE-4B9C-ABD6-B08C979E6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196752"/>
            <a:ext cx="7393845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4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178D8-6BF1-4A7B-8FDA-FBD07BA1D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770855"/>
            <a:ext cx="8229600" cy="1139825"/>
          </a:xfrm>
        </p:spPr>
        <p:txBody>
          <a:bodyPr/>
          <a:lstStyle/>
          <a:p>
            <a:r>
              <a:rPr lang="en-IN" sz="4800" b="1" dirty="0">
                <a:solidFill>
                  <a:schemeClr val="tx2">
                    <a:lumMod val="75000"/>
                  </a:schemeClr>
                </a:solidFill>
                <a:latin typeface="Tw Cen MT" panose="020B0602020104020603" pitchFamily="34" charset="0"/>
              </a:rPr>
              <a:t>Implementation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FCAFCAB-CF73-4DAA-A426-65D4B7CCE0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8360672"/>
              </p:ext>
            </p:extLst>
          </p:nvPr>
        </p:nvGraphicFramePr>
        <p:xfrm>
          <a:off x="1151620" y="1910680"/>
          <a:ext cx="6840760" cy="3888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583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178D8-6BF1-4A7B-8FDA-FBD07BA1D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6347"/>
                </a:solidFill>
                <a:latin typeface="Tw Cen MT" panose="020B0602020104020603" pitchFamily="34" charset="0"/>
              </a:rPr>
              <a:t>Data Collection</a:t>
            </a:r>
            <a:endParaRPr lang="en-IN" sz="3200" b="1" dirty="0">
              <a:solidFill>
                <a:srgbClr val="FF6347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2A8F3-3093-47E8-9CA4-FE5FAD4DA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34173"/>
          </a:xfrm>
        </p:spPr>
        <p:txBody>
          <a:bodyPr/>
          <a:lstStyle/>
          <a:p>
            <a:pPr marL="0" indent="0" algn="just">
              <a:buNone/>
            </a:pPr>
            <a:r>
              <a:rPr lang="en-IN" dirty="0">
                <a:solidFill>
                  <a:schemeClr val="tx2">
                    <a:lumMod val="75000"/>
                  </a:schemeClr>
                </a:solidFill>
                <a:latin typeface="Tw Cen MT" panose="020B0602020104020603" pitchFamily="34" charset="0"/>
              </a:rPr>
              <a:t>Data Generation</a:t>
            </a:r>
          </a:p>
          <a:p>
            <a:pPr marL="0" indent="0" algn="just">
              <a:buNone/>
            </a:pPr>
            <a:endParaRPr lang="en-IN" dirty="0">
              <a:solidFill>
                <a:schemeClr val="tx2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AADA9F-6CCF-4C76-94A9-FD85A544E8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992" y="2013453"/>
            <a:ext cx="1925281" cy="15354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8D3F57F-C70F-4DFC-91AF-4E7E590D963C}"/>
              </a:ext>
            </a:extLst>
          </p:cNvPr>
          <p:cNvCxnSpPr>
            <a:cxnSpLocks/>
          </p:cNvCxnSpPr>
          <p:nvPr/>
        </p:nvCxnSpPr>
        <p:spPr>
          <a:xfrm flipV="1">
            <a:off x="3579985" y="2924944"/>
            <a:ext cx="72008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B385176-E901-4301-B990-BE8C871AA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721" y="2513890"/>
            <a:ext cx="883518" cy="8835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A56294-D5CA-48EF-82EF-EE41AF8BDA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354" y="2562516"/>
            <a:ext cx="883518" cy="8835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F23C6AA-FD46-489A-99FB-DB22EE3A9B90}"/>
              </a:ext>
            </a:extLst>
          </p:cNvPr>
          <p:cNvCxnSpPr/>
          <p:nvPr/>
        </p:nvCxnSpPr>
        <p:spPr>
          <a:xfrm flipV="1">
            <a:off x="5435151" y="2967743"/>
            <a:ext cx="72008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E0679466-B516-427B-BB45-6E94BEBEB09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675" y="4191122"/>
            <a:ext cx="676876" cy="6768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E71683-31A7-42DB-BBAA-2BB7796B6874}"/>
              </a:ext>
            </a:extLst>
          </p:cNvPr>
          <p:cNvCxnSpPr>
            <a:cxnSpLocks/>
          </p:cNvCxnSpPr>
          <p:nvPr/>
        </p:nvCxnSpPr>
        <p:spPr>
          <a:xfrm>
            <a:off x="6770951" y="3548894"/>
            <a:ext cx="0" cy="6580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7592FBB6-0CE5-4BEF-A2F7-B1F07D1E2E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813" y="3728182"/>
            <a:ext cx="1139816" cy="11398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19276F3-72BF-4920-9D00-ACAEDCD98F0E}"/>
              </a:ext>
            </a:extLst>
          </p:cNvPr>
          <p:cNvSpPr txBox="1"/>
          <p:nvPr/>
        </p:nvSpPr>
        <p:spPr>
          <a:xfrm>
            <a:off x="3156581" y="4867998"/>
            <a:ext cx="2520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w Cen MT" panose="020B0602020104020603" pitchFamily="34" charset="0"/>
              </a:rPr>
              <a:t>Iterate the process until it reaches desired count of images.</a:t>
            </a:r>
          </a:p>
        </p:txBody>
      </p:sp>
    </p:spTree>
    <p:extLst>
      <p:ext uri="{BB962C8B-B14F-4D97-AF65-F5344CB8AC3E}">
        <p14:creationId xmlns:p14="http://schemas.microsoft.com/office/powerpoint/2010/main" val="191613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AA86A2-31BF-488E-A73D-E6E7DB1A2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266" y="692696"/>
            <a:ext cx="4229467" cy="40618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DE6500-6765-48A7-8E62-F0148B0DA72D}"/>
              </a:ext>
            </a:extLst>
          </p:cNvPr>
          <p:cNvSpPr txBox="1"/>
          <p:nvPr/>
        </p:nvSpPr>
        <p:spPr>
          <a:xfrm>
            <a:off x="3779912" y="4754508"/>
            <a:ext cx="1728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2">
                    <a:lumMod val="75000"/>
                  </a:schemeClr>
                </a:solidFill>
                <a:latin typeface="Tw Cen MT" panose="020B0602020104020603" pitchFamily="34" charset="0"/>
              </a:rPr>
              <a:t>Sample Images</a:t>
            </a:r>
          </a:p>
        </p:txBody>
      </p:sp>
    </p:spTree>
    <p:extLst>
      <p:ext uri="{BB962C8B-B14F-4D97-AF65-F5344CB8AC3E}">
        <p14:creationId xmlns:p14="http://schemas.microsoft.com/office/powerpoint/2010/main" val="232477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CA117-D666-45DD-AAC6-060854404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Contd..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4FEAE-1967-479F-B3DE-1277A4A7A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368" y="1163637"/>
            <a:ext cx="8229600" cy="4530725"/>
          </a:xfrm>
        </p:spPr>
        <p:txBody>
          <a:bodyPr/>
          <a:lstStyle/>
          <a:p>
            <a:pPr marL="0" indent="0"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proposed facial recognition system includes 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the new face dataset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the CNN model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 Parameter Tuning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23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8D703-8392-410F-AFB7-742BFB74C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IN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F65B3-A1B1-444A-BE0B-C29A21AE9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510237"/>
          </a:xfrm>
        </p:spPr>
        <p:txBody>
          <a:bodyPr/>
          <a:lstStyle/>
          <a:p>
            <a:pPr marL="0" indent="0" algn="just">
              <a:buNone/>
            </a:pPr>
            <a:r>
              <a:rPr lang="en-IN" dirty="0">
                <a:solidFill>
                  <a:schemeClr val="tx2">
                    <a:lumMod val="75000"/>
                  </a:schemeClr>
                </a:solidFill>
                <a:latin typeface="Tw Cen MT" panose="020B0602020104020603" pitchFamily="34" charset="0"/>
              </a:rPr>
              <a:t>Data </a:t>
            </a:r>
            <a:r>
              <a:rPr lang="en-IN" dirty="0">
                <a:solidFill>
                  <a:schemeClr val="tx2">
                    <a:lumMod val="75000"/>
                  </a:schemeClr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Augmentation</a:t>
            </a:r>
          </a:p>
          <a:p>
            <a:pPr marL="0" indent="0" algn="just">
              <a:buNone/>
            </a:pPr>
            <a:r>
              <a:rPr lang="en-US" sz="2400" dirty="0">
                <a:latin typeface="Tw Cen MT" panose="020B0602020104020603" pitchFamily="34" charset="0"/>
                <a:cs typeface="Times New Roman" panose="02020603050405020304" pitchFamily="18" charset="0"/>
              </a:rPr>
              <a:t>Data augmentation technique is used to generate new samples by manipulating the existing data. Synthetic images are being generated randomly, by applying the following operations:</a:t>
            </a:r>
          </a:p>
          <a:p>
            <a:pPr marL="841375" lvl="1" indent="-514350" algn="just">
              <a:buFont typeface="+mj-lt"/>
              <a:buAutoNum type="romanUcPeriod"/>
            </a:pPr>
            <a:r>
              <a:rPr lang="en-US" sz="2000" dirty="0">
                <a:latin typeface="Tw Cen MT" panose="020B0602020104020603" pitchFamily="34" charset="0"/>
                <a:cs typeface="Times New Roman" panose="02020603050405020304" pitchFamily="18" charset="0"/>
              </a:rPr>
              <a:t>Zoom</a:t>
            </a:r>
          </a:p>
          <a:p>
            <a:pPr marL="841375" lvl="1" indent="-514350" algn="just">
              <a:buFont typeface="+mj-lt"/>
              <a:buAutoNum type="romanUcPeriod"/>
            </a:pPr>
            <a:r>
              <a:rPr lang="en-US" sz="2000" dirty="0">
                <a:latin typeface="Tw Cen MT" panose="020B0602020104020603" pitchFamily="34" charset="0"/>
                <a:cs typeface="Times New Roman" panose="02020603050405020304" pitchFamily="18" charset="0"/>
              </a:rPr>
              <a:t>Shear	</a:t>
            </a:r>
          </a:p>
          <a:p>
            <a:pPr marL="841375" lvl="1" indent="-514350" algn="just">
              <a:buFont typeface="+mj-lt"/>
              <a:buAutoNum type="romanUcPeriod"/>
            </a:pPr>
            <a:r>
              <a:rPr lang="en-US" sz="2000" dirty="0">
                <a:latin typeface="Tw Cen MT" panose="020B0602020104020603" pitchFamily="34" charset="0"/>
                <a:cs typeface="Times New Roman" panose="02020603050405020304" pitchFamily="18" charset="0"/>
              </a:rPr>
              <a:t>Height Shift</a:t>
            </a:r>
          </a:p>
          <a:p>
            <a:pPr marL="841375" lvl="1" indent="-514350" algn="just">
              <a:buFont typeface="+mj-lt"/>
              <a:buAutoNum type="romanUcPeriod"/>
            </a:pPr>
            <a:r>
              <a:rPr lang="en-US" sz="2000" dirty="0">
                <a:latin typeface="Tw Cen MT" panose="020B0602020104020603" pitchFamily="34" charset="0"/>
                <a:cs typeface="Times New Roman" panose="02020603050405020304" pitchFamily="18" charset="0"/>
              </a:rPr>
              <a:t>Rotation</a:t>
            </a:r>
          </a:p>
          <a:p>
            <a:pPr marL="841375" lvl="1" indent="-514350" algn="just">
              <a:buFont typeface="+mj-lt"/>
              <a:buAutoNum type="romanUcPeriod"/>
            </a:pPr>
            <a:r>
              <a:rPr lang="en-US" sz="2000" dirty="0">
                <a:latin typeface="Tw Cen MT" panose="020B0602020104020603" pitchFamily="34" charset="0"/>
                <a:cs typeface="Times New Roman" panose="02020603050405020304" pitchFamily="18" charset="0"/>
              </a:rPr>
              <a:t>Width Shift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F00CBF-D104-4BE7-886B-275D11265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2492896"/>
            <a:ext cx="4608512" cy="324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6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2A8F3-3093-47E8-9CA4-FE5FAD4DA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76214"/>
            <a:ext cx="8229600" cy="5154711"/>
          </a:xfrm>
        </p:spPr>
        <p:txBody>
          <a:bodyPr/>
          <a:lstStyle/>
          <a:p>
            <a:pPr marL="0" indent="0" algn="just">
              <a:buNone/>
            </a:pPr>
            <a:r>
              <a:rPr lang="en-IN" dirty="0">
                <a:solidFill>
                  <a:schemeClr val="tx2">
                    <a:lumMod val="75000"/>
                  </a:schemeClr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Train and Test Details</a:t>
            </a:r>
          </a:p>
          <a:p>
            <a:pPr marL="0" indent="0" algn="just">
              <a:buNone/>
            </a:pPr>
            <a:endParaRPr lang="en-IN" sz="1200" dirty="0">
              <a:solidFill>
                <a:schemeClr val="tx2">
                  <a:lumMod val="75000"/>
                </a:schemeClr>
              </a:solidFill>
              <a:latin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400" dirty="0">
                <a:latin typeface="Tw Cen MT" panose="020B0602020104020603" pitchFamily="34" charset="0"/>
                <a:cs typeface="Times New Roman" panose="02020603050405020304" pitchFamily="18" charset="0"/>
              </a:rPr>
              <a:t>The initial samples in dataset are 10,029, which are normalized during training to boost up the processing and the train data is augmented automatically. The actual data is split into </a:t>
            </a:r>
            <a:r>
              <a:rPr lang="en-IN" sz="2400" dirty="0">
                <a:latin typeface="Tw Cen MT" panose="020B0602020104020603" pitchFamily="34" charset="0"/>
                <a:cs typeface="Times New Roman" panose="02020603050405020304" pitchFamily="18" charset="0"/>
              </a:rPr>
              <a:t>train and test data.</a:t>
            </a:r>
          </a:p>
          <a:p>
            <a:pPr marL="0" indent="0" algn="just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09B15B-DC20-484D-AA8E-D3F9F1EF4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04" y="3140968"/>
            <a:ext cx="3528392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1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87340-4D57-4BEC-9C22-744F26B2B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438229"/>
          </a:xfrm>
        </p:spPr>
        <p:txBody>
          <a:bodyPr/>
          <a:lstStyle/>
          <a:p>
            <a:pPr marL="0" indent="0">
              <a:buNone/>
            </a:pPr>
            <a:r>
              <a:rPr lang="en-IN" sz="3200" dirty="0">
                <a:solidFill>
                  <a:schemeClr val="tx2">
                    <a:lumMod val="75000"/>
                  </a:schemeClr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Train and Test Details</a:t>
            </a:r>
          </a:p>
          <a:p>
            <a:pPr marL="0" indent="0">
              <a:buNone/>
            </a:pPr>
            <a:endParaRPr lang="en-IN" sz="1100" dirty="0">
              <a:solidFill>
                <a:schemeClr val="tx2">
                  <a:lumMod val="75000"/>
                </a:schemeClr>
              </a:solidFill>
              <a:latin typeface="Tw Cen MT" panose="020B0602020104020603" pitchFamily="34" charset="0"/>
              <a:cs typeface="Times New Roman" panose="02020603050405020304" pitchFamily="18" charset="0"/>
            </a:endParaRPr>
          </a:p>
          <a:p>
            <a:pPr lvl="1"/>
            <a:r>
              <a:rPr lang="en-IN" sz="2000" dirty="0">
                <a:latin typeface="Tw Cen MT" panose="020B0602020104020603" pitchFamily="34" charset="0"/>
                <a:cs typeface="Times New Roman" panose="02020603050405020304" pitchFamily="18" charset="0"/>
              </a:rPr>
              <a:t>The entire dataset of 10,029 images are divided into four class labels.</a:t>
            </a:r>
          </a:p>
          <a:p>
            <a:pPr lvl="1"/>
            <a:r>
              <a:rPr lang="en-IN" sz="2000" dirty="0">
                <a:latin typeface="Tw Cen MT" panose="020B0602020104020603" pitchFamily="34" charset="0"/>
                <a:cs typeface="Times New Roman" panose="02020603050405020304" pitchFamily="18" charset="0"/>
              </a:rPr>
              <a:t>Each class label consists of 2500 images but class label 3 consists of 2529 images.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C1B77B-E0F1-4971-A2D7-4D0A3DCFE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852936"/>
            <a:ext cx="5796644" cy="173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31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D6045-950E-4E36-AC43-C30604C5D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dirty="0">
                <a:solidFill>
                  <a:srgbClr val="FF6347"/>
                </a:solidFill>
                <a:latin typeface="Tw Cen MT" panose="020B0602020104020603" pitchFamily="34" charset="0"/>
              </a:rPr>
              <a:t>Data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ECC81E-55C6-4FAE-B2BE-FA49868C2230}"/>
              </a:ext>
            </a:extLst>
          </p:cNvPr>
          <p:cNvSpPr txBox="1"/>
          <p:nvPr/>
        </p:nvSpPr>
        <p:spPr>
          <a:xfrm>
            <a:off x="755576" y="1124744"/>
            <a:ext cx="7632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>
                <a:latin typeface="Tw Cen MT" panose="020B0602020104020603" pitchFamily="34" charset="0"/>
              </a:rPr>
              <a:t>The Ground Truth of the Dataset</a:t>
            </a:r>
          </a:p>
          <a:p>
            <a:endParaRPr lang="en-IN" sz="2400" dirty="0">
              <a:latin typeface="Tw Cen MT" panose="020B06020201040206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716CE2-EBC3-4BB9-BC76-AB909CE31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1733296"/>
            <a:ext cx="3814035" cy="1139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01A708-4014-43AC-8312-1B3B16E33E11}"/>
              </a:ext>
            </a:extLst>
          </p:cNvPr>
          <p:cNvSpPr txBox="1"/>
          <p:nvPr/>
        </p:nvSpPr>
        <p:spPr>
          <a:xfrm>
            <a:off x="755576" y="3182887"/>
            <a:ext cx="7632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>
                <a:latin typeface="Tw Cen MT" panose="020B0602020104020603" pitchFamily="34" charset="0"/>
              </a:rPr>
              <a:t>The Count Plot of the Dataset w.r.t the classes</a:t>
            </a:r>
          </a:p>
          <a:p>
            <a:endParaRPr lang="en-IN" sz="2400" dirty="0">
              <a:latin typeface="Tw Cen MT" panose="020B06020201040206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49D8D9-DD1F-46F7-8372-542F5CEE6E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3717032"/>
            <a:ext cx="3570465" cy="240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D7C1A2-9ECF-4EFA-AC85-353297A45857}"/>
              </a:ext>
            </a:extLst>
          </p:cNvPr>
          <p:cNvSpPr txBox="1"/>
          <p:nvPr/>
        </p:nvSpPr>
        <p:spPr>
          <a:xfrm>
            <a:off x="683568" y="1052736"/>
            <a:ext cx="6768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w Cen MT" panose="020B0602020104020603" pitchFamily="34" charset="0"/>
              </a:rPr>
              <a:t>The dataset distribution is visualized as a 3D scatter plot by using Principal Component Analysis (PCA):</a:t>
            </a:r>
          </a:p>
          <a:p>
            <a:endParaRPr lang="en-IN" sz="2400" dirty="0">
              <a:latin typeface="Tw Cen MT" panose="020B06020201040206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4A4BBD-C362-4FD5-A48A-F3876175F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132856"/>
            <a:ext cx="4734803" cy="31210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72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8861A-0030-4CCC-AC45-8CEBEC52F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6347"/>
                </a:solidFill>
                <a:latin typeface="Tw Cen MT" panose="020B0602020104020603" pitchFamily="34" charset="0"/>
              </a:rPr>
              <a:t>CNN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F174F-130A-4202-B09D-E0179CBE8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600" dirty="0">
                <a:latin typeface="Tw Cen MT" panose="020B0602020104020603" pitchFamily="34" charset="0"/>
                <a:cs typeface="Times New Roman" panose="02020603050405020304" pitchFamily="18" charset="0"/>
              </a:rPr>
              <a:t>The proposed CNN consists of 20 layers which includes:</a:t>
            </a:r>
          </a:p>
          <a:p>
            <a:pPr lvl="1"/>
            <a:r>
              <a:rPr lang="en-IN" dirty="0">
                <a:latin typeface="Tw Cen MT" panose="020B0602020104020603" pitchFamily="34" charset="0"/>
                <a:cs typeface="Times New Roman" panose="02020603050405020304" pitchFamily="18" charset="0"/>
              </a:rPr>
              <a:t>Two Dimensional Convolutional Layer</a:t>
            </a:r>
          </a:p>
          <a:p>
            <a:pPr lvl="1"/>
            <a:r>
              <a:rPr lang="en-IN" dirty="0">
                <a:latin typeface="Tw Cen MT" panose="020B0602020104020603" pitchFamily="34" charset="0"/>
                <a:cs typeface="Times New Roman" panose="02020603050405020304" pitchFamily="18" charset="0"/>
              </a:rPr>
              <a:t>Batch Normalization Layer</a:t>
            </a:r>
          </a:p>
          <a:p>
            <a:pPr lvl="1"/>
            <a:r>
              <a:rPr lang="en-IN" dirty="0">
                <a:latin typeface="Tw Cen MT" panose="020B0602020104020603" pitchFamily="34" charset="0"/>
                <a:cs typeface="Times New Roman" panose="02020603050405020304" pitchFamily="18" charset="0"/>
              </a:rPr>
              <a:t>Max pooling Layer</a:t>
            </a:r>
          </a:p>
          <a:p>
            <a:pPr lvl="1"/>
            <a:r>
              <a:rPr lang="en-IN" dirty="0">
                <a:latin typeface="Tw Cen MT" panose="020B0602020104020603" pitchFamily="34" charset="0"/>
                <a:cs typeface="Times New Roman" panose="02020603050405020304" pitchFamily="18" charset="0"/>
              </a:rPr>
              <a:t>Dense Layer</a:t>
            </a:r>
          </a:p>
        </p:txBody>
      </p:sp>
    </p:spTree>
    <p:extLst>
      <p:ext uri="{BB962C8B-B14F-4D97-AF65-F5344CB8AC3E}">
        <p14:creationId xmlns:p14="http://schemas.microsoft.com/office/powerpoint/2010/main" val="98072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90B3F-D6ED-4D3C-92ED-601BC04FB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>
                <a:latin typeface="Tw Cen MT" panose="020B0602020104020603" pitchFamily="34" charset="0"/>
              </a:rPr>
              <a:t>Cont</a:t>
            </a:r>
            <a:r>
              <a:rPr lang="en-IN" dirty="0">
                <a:latin typeface="Tw Cen MT" panose="020B0602020104020603" pitchFamily="34" charset="0"/>
              </a:rPr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646FA-BE18-4C13-A760-F1D8C3BD6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>
                <a:latin typeface="Tw Cen MT" panose="020B0602020104020603" pitchFamily="34" charset="0"/>
                <a:cs typeface="Times New Roman" panose="02020603050405020304" pitchFamily="18" charset="0"/>
              </a:rPr>
              <a:t>The architecture takes a gray scale image with shape (100,100, 1) and results the class label of the image as prediction.</a:t>
            </a:r>
          </a:p>
          <a:p>
            <a:pPr marL="0" indent="0">
              <a:buNone/>
            </a:pPr>
            <a:endParaRPr lang="en-US" sz="2600" dirty="0">
              <a:latin typeface="Tw Cen MT" panose="020B0602020104020603" pitchFamily="34" charset="0"/>
              <a:cs typeface="Times New Roman" panose="02020603050405020304" pitchFamily="18" charset="0"/>
            </a:endParaRPr>
          </a:p>
          <a:p>
            <a:r>
              <a:rPr lang="en-US" sz="2600" dirty="0">
                <a:latin typeface="Tw Cen MT" panose="020B0602020104020603" pitchFamily="34" charset="0"/>
                <a:cs typeface="Times New Roman" panose="02020603050405020304" pitchFamily="18" charset="0"/>
              </a:rPr>
              <a:t>The total number of parameters of the CNN are 7,658,629 of which 7,656,197 are trainable and 2,432 are non trainable.</a:t>
            </a:r>
            <a:endParaRPr lang="en-IN" sz="2600" dirty="0">
              <a:latin typeface="Tw Cen MT" panose="020B06020201040206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58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646FA-BE18-4C13-A760-F1D8C3BD6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510237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Details of Training the CNN Model:</a:t>
            </a:r>
          </a:p>
          <a:p>
            <a:pPr marL="0" indent="0">
              <a:buNone/>
            </a:pPr>
            <a:endParaRPr lang="en-US" sz="1400" dirty="0">
              <a:solidFill>
                <a:schemeClr val="tx2">
                  <a:lumMod val="75000"/>
                </a:schemeClr>
              </a:solidFill>
              <a:latin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b="1" dirty="0">
                <a:latin typeface="Tw Cen MT" panose="020B0602020104020603" pitchFamily="34" charset="0"/>
                <a:cs typeface="Times New Roman" panose="02020603050405020304" pitchFamily="18" charset="0"/>
              </a:rPr>
              <a:t>Loss Metric: 	 </a:t>
            </a:r>
            <a:r>
              <a:rPr lang="en-IN" sz="2400" dirty="0">
                <a:latin typeface="Tw Cen MT" panose="020B0602020104020603" pitchFamily="34" charset="0"/>
                <a:cs typeface="Times New Roman" panose="02020603050405020304" pitchFamily="18" charset="0"/>
              </a:rPr>
              <a:t>Categorical Cross Entropy</a:t>
            </a:r>
          </a:p>
          <a:p>
            <a:pPr marL="0" indent="0">
              <a:buNone/>
            </a:pPr>
            <a:r>
              <a:rPr lang="en-IN" sz="2400" b="1" dirty="0">
                <a:latin typeface="Tw Cen MT" panose="020B0602020104020603" pitchFamily="34" charset="0"/>
                <a:cs typeface="Times New Roman" panose="02020603050405020304" pitchFamily="18" charset="0"/>
              </a:rPr>
              <a:t>Optimizer:</a:t>
            </a:r>
            <a:r>
              <a:rPr lang="en-IN" sz="2400" dirty="0">
                <a:latin typeface="Tw Cen MT" panose="020B0602020104020603" pitchFamily="34" charset="0"/>
                <a:cs typeface="Times New Roman" panose="02020603050405020304" pitchFamily="18" charset="0"/>
              </a:rPr>
              <a:t> 	 RMSprop</a:t>
            </a:r>
          </a:p>
          <a:p>
            <a:pPr marL="0" indent="0">
              <a:buNone/>
            </a:pPr>
            <a:r>
              <a:rPr lang="en-IN" sz="2400" b="1" dirty="0">
                <a:latin typeface="Tw Cen MT" panose="020B0602020104020603" pitchFamily="34" charset="0"/>
                <a:cs typeface="Times New Roman" panose="02020603050405020304" pitchFamily="18" charset="0"/>
              </a:rPr>
              <a:t>Learning Rate: </a:t>
            </a:r>
            <a:r>
              <a:rPr lang="en-IN" sz="2400" dirty="0">
                <a:latin typeface="Tw Cen MT" panose="020B0602020104020603" pitchFamily="34" charset="0"/>
                <a:cs typeface="Times New Roman" panose="02020603050405020304" pitchFamily="18" charset="0"/>
              </a:rPr>
              <a:t>0.001</a:t>
            </a:r>
          </a:p>
          <a:p>
            <a:pPr marL="0" indent="0">
              <a:buNone/>
            </a:pPr>
            <a:r>
              <a:rPr lang="en-IN" sz="2400" b="1" dirty="0">
                <a:latin typeface="Tw Cen MT" panose="020B0602020104020603" pitchFamily="34" charset="0"/>
                <a:cs typeface="Times New Roman" panose="02020603050405020304" pitchFamily="18" charset="0"/>
              </a:rPr>
              <a:t>Batch Size:</a:t>
            </a:r>
            <a:r>
              <a:rPr lang="en-IN" sz="2400" dirty="0">
                <a:latin typeface="Tw Cen MT" panose="020B0602020104020603" pitchFamily="34" charset="0"/>
                <a:cs typeface="Times New Roman" panose="02020603050405020304" pitchFamily="18" charset="0"/>
              </a:rPr>
              <a:t> 	 256</a:t>
            </a:r>
          </a:p>
          <a:p>
            <a:pPr marL="0" indent="0">
              <a:buNone/>
            </a:pPr>
            <a:r>
              <a:rPr lang="en-IN" sz="2400" b="1" dirty="0">
                <a:latin typeface="Tw Cen MT" panose="020B0602020104020603" pitchFamily="34" charset="0"/>
                <a:cs typeface="Times New Roman" panose="02020603050405020304" pitchFamily="18" charset="0"/>
              </a:rPr>
              <a:t>Epochs: 	 </a:t>
            </a:r>
            <a:r>
              <a:rPr lang="en-IN" sz="2400" dirty="0">
                <a:latin typeface="Tw Cen MT" panose="020B0602020104020603" pitchFamily="34" charset="0"/>
                <a:cs typeface="Times New Roman" panose="02020603050405020304" pitchFamily="18" charset="0"/>
              </a:rPr>
              <a:t>50</a:t>
            </a:r>
          </a:p>
          <a:p>
            <a:pPr marL="0" indent="0">
              <a:buNone/>
            </a:pPr>
            <a:endParaRPr lang="en-IN" sz="2400" dirty="0">
              <a:latin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dirty="0">
                <a:latin typeface="Tw Cen MT" panose="020B0602020104020603" pitchFamily="34" charset="0"/>
                <a:cs typeface="Times New Roman" panose="02020603050405020304" pitchFamily="18" charset="0"/>
              </a:rPr>
              <a:t>The time taken by the CNN model according to the above parameters is 27min 30 sec.</a:t>
            </a:r>
          </a:p>
        </p:txBody>
      </p:sp>
    </p:spTree>
    <p:extLst>
      <p:ext uri="{BB962C8B-B14F-4D97-AF65-F5344CB8AC3E}">
        <p14:creationId xmlns:p14="http://schemas.microsoft.com/office/powerpoint/2010/main" val="373949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646FA-BE18-4C13-A760-F1D8C3BD6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510237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Accuracy &amp; Loss : </a:t>
            </a:r>
            <a:r>
              <a:rPr lang="en-US" sz="2400" dirty="0">
                <a:latin typeface="Tw Cen MT" panose="020B0602020104020603" pitchFamily="34" charset="0"/>
                <a:cs typeface="Times New Roman" panose="02020603050405020304" pitchFamily="18" charset="0"/>
              </a:rPr>
              <a:t>The below graphs represents the accuracy and loss for the training and testing data.</a:t>
            </a:r>
            <a:endParaRPr lang="en-US" sz="2800" dirty="0">
              <a:solidFill>
                <a:schemeClr val="tx2">
                  <a:lumMod val="75000"/>
                </a:schemeClr>
              </a:solidFill>
              <a:latin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400" dirty="0">
              <a:solidFill>
                <a:schemeClr val="tx2">
                  <a:lumMod val="75000"/>
                </a:schemeClr>
              </a:solidFill>
              <a:latin typeface="Tw Cen MT" panose="020B0602020104020603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BD27E-CE28-4791-98F6-4B5411FA3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22" y="2136855"/>
            <a:ext cx="3695013" cy="25842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436F55-5769-4807-8164-F16B88A91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684" y="2136855"/>
            <a:ext cx="3672408" cy="25842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028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53BEE-37C5-47B0-9C3C-FB0BEFEA9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6347"/>
                </a:solidFill>
                <a:latin typeface="Tw Cen MT" panose="020B0602020104020603" pitchFamily="34" charset="0"/>
              </a:rPr>
              <a:t>Web Application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343E0D-9546-4349-A1F5-B8E5F998E7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600" y="1721745"/>
            <a:ext cx="1656184" cy="14296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DE3C84-A349-40A8-B913-D78C0335E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614" y="1994853"/>
            <a:ext cx="750598" cy="6797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23C564-6519-4C89-ABA9-31C64FD0A1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790" y="1988840"/>
            <a:ext cx="742950" cy="685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DD6E2C-03E4-4685-9350-526D2B390B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392" y="1884247"/>
            <a:ext cx="969568" cy="8949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355088-5577-4DD7-B514-04D2DC3177DC}"/>
              </a:ext>
            </a:extLst>
          </p:cNvPr>
          <p:cNvSpPr txBox="1"/>
          <p:nvPr/>
        </p:nvSpPr>
        <p:spPr>
          <a:xfrm>
            <a:off x="1164764" y="3160644"/>
            <a:ext cx="1269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w Cen MT" panose="020B0602020104020603" pitchFamily="34" charset="0"/>
              </a:rPr>
              <a:t>Web interface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899442-E6DE-4484-BA16-7C343060D46A}"/>
              </a:ext>
            </a:extLst>
          </p:cNvPr>
          <p:cNvSpPr txBox="1"/>
          <p:nvPr/>
        </p:nvSpPr>
        <p:spPr>
          <a:xfrm>
            <a:off x="3144985" y="2730164"/>
            <a:ext cx="1269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w Cen MT" panose="020B0602020104020603" pitchFamily="34" charset="0"/>
              </a:rPr>
              <a:t>Extracted Face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B607E4-E766-428B-8659-0F25817EF33A}"/>
              </a:ext>
            </a:extLst>
          </p:cNvPr>
          <p:cNvSpPr txBox="1"/>
          <p:nvPr/>
        </p:nvSpPr>
        <p:spPr>
          <a:xfrm>
            <a:off x="4654348" y="2730164"/>
            <a:ext cx="1411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w Cen MT" panose="020B0602020104020603" pitchFamily="34" charset="0"/>
              </a:rPr>
              <a:t>Grayscale Image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1B33B3-69E9-4012-97B6-A12F9D26CC71}"/>
              </a:ext>
            </a:extLst>
          </p:cNvPr>
          <p:cNvSpPr txBox="1"/>
          <p:nvPr/>
        </p:nvSpPr>
        <p:spPr>
          <a:xfrm>
            <a:off x="6650248" y="2779233"/>
            <a:ext cx="1269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w Cen MT" panose="020B0602020104020603" pitchFamily="34" charset="0"/>
              </a:rPr>
              <a:t>Resized Image</a:t>
            </a:r>
          </a:p>
        </p:txBody>
      </p:sp>
      <p:pic>
        <p:nvPicPr>
          <p:cNvPr id="1026" name="Picture 2" descr="Image result for ml model icon">
            <a:extLst>
              <a:ext uri="{FF2B5EF4-FFF2-40B4-BE49-F238E27FC236}">
                <a16:creationId xmlns:a16="http://schemas.microsoft.com/office/drawing/2014/main" id="{CCA9B712-47A5-44AF-AEBF-EE06368F3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028" y="4140828"/>
            <a:ext cx="937932" cy="9379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CC67DD-12B6-4189-B9FE-BECFE1F2982A}"/>
              </a:ext>
            </a:extLst>
          </p:cNvPr>
          <p:cNvSpPr txBox="1"/>
          <p:nvPr/>
        </p:nvSpPr>
        <p:spPr>
          <a:xfrm>
            <a:off x="6800392" y="5078760"/>
            <a:ext cx="1411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w Cen MT" panose="020B0602020104020603" pitchFamily="34" charset="0"/>
              </a:rPr>
              <a:t>Trained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6F34FA-E7FF-49EC-8C7C-AD49F7C94E6C}"/>
              </a:ext>
            </a:extLst>
          </p:cNvPr>
          <p:cNvSpPr txBox="1"/>
          <p:nvPr/>
        </p:nvSpPr>
        <p:spPr>
          <a:xfrm>
            <a:off x="5262774" y="4455905"/>
            <a:ext cx="937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w Cen MT" panose="020B0602020104020603" pitchFamily="34" charset="0"/>
              </a:rPr>
              <a:t>Prediction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945A33C-C62E-441A-A675-BB43D325B9A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018" y="4986044"/>
            <a:ext cx="800986" cy="8009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60EB23B-B64D-492D-8E99-9A180F799A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1920" y="3490467"/>
            <a:ext cx="1753545" cy="17830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C9E773E-4389-43B3-9C4A-4541B19EABCF}"/>
              </a:ext>
            </a:extLst>
          </p:cNvPr>
          <p:cNvCxnSpPr/>
          <p:nvPr/>
        </p:nvCxnSpPr>
        <p:spPr>
          <a:xfrm flipH="1" flipV="1">
            <a:off x="3765465" y="4221088"/>
            <a:ext cx="1382599" cy="3887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322A8F3-EEB8-45E4-8812-BFBB1D231F67}"/>
              </a:ext>
            </a:extLst>
          </p:cNvPr>
          <p:cNvCxnSpPr>
            <a:cxnSpLocks/>
          </p:cNvCxnSpPr>
          <p:nvPr/>
        </p:nvCxnSpPr>
        <p:spPr>
          <a:xfrm flipH="1">
            <a:off x="4687904" y="4609793"/>
            <a:ext cx="438032" cy="4485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0CB38A8-CD3D-4736-8C67-B2A21946086D}"/>
              </a:ext>
            </a:extLst>
          </p:cNvPr>
          <p:cNvCxnSpPr>
            <a:cxnSpLocks/>
          </p:cNvCxnSpPr>
          <p:nvPr/>
        </p:nvCxnSpPr>
        <p:spPr>
          <a:xfrm flipH="1">
            <a:off x="6119106" y="4617769"/>
            <a:ext cx="60546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C770BEC-8A6B-4351-A484-974FA97D0DF5}"/>
              </a:ext>
            </a:extLst>
          </p:cNvPr>
          <p:cNvCxnSpPr>
            <a:cxnSpLocks/>
          </p:cNvCxnSpPr>
          <p:nvPr/>
        </p:nvCxnSpPr>
        <p:spPr>
          <a:xfrm>
            <a:off x="6066181" y="2331740"/>
            <a:ext cx="5466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232E81-438F-4D31-B95C-E691CC114A6F}"/>
              </a:ext>
            </a:extLst>
          </p:cNvPr>
          <p:cNvCxnSpPr>
            <a:cxnSpLocks/>
          </p:cNvCxnSpPr>
          <p:nvPr/>
        </p:nvCxnSpPr>
        <p:spPr>
          <a:xfrm>
            <a:off x="4298669" y="2331740"/>
            <a:ext cx="5466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3B14977-2829-4878-80F2-158445C71801}"/>
              </a:ext>
            </a:extLst>
          </p:cNvPr>
          <p:cNvCxnSpPr>
            <a:cxnSpLocks/>
          </p:cNvCxnSpPr>
          <p:nvPr/>
        </p:nvCxnSpPr>
        <p:spPr>
          <a:xfrm>
            <a:off x="2686595" y="2341037"/>
            <a:ext cx="5466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7EABF0D-E985-413F-A5C6-5499D459654A}"/>
              </a:ext>
            </a:extLst>
          </p:cNvPr>
          <p:cNvSpPr txBox="1"/>
          <p:nvPr/>
        </p:nvSpPr>
        <p:spPr>
          <a:xfrm>
            <a:off x="2320437" y="5221131"/>
            <a:ext cx="1269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latin typeface="Tw Cen MT" panose="020B0602020104020603" pitchFamily="34" charset="0"/>
              </a:rPr>
              <a:t>Output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D91D55-7750-4557-8BF2-3F977CD4DCE6}"/>
              </a:ext>
            </a:extLst>
          </p:cNvPr>
          <p:cNvSpPr txBox="1"/>
          <p:nvPr/>
        </p:nvSpPr>
        <p:spPr>
          <a:xfrm>
            <a:off x="3652721" y="5784285"/>
            <a:ext cx="1495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w Cen MT" panose="020B0602020104020603" pitchFamily="34" charset="0"/>
              </a:rPr>
              <a:t>Update Database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B00D9FA-83EF-4637-92AD-1137A6127792}"/>
              </a:ext>
            </a:extLst>
          </p:cNvPr>
          <p:cNvCxnSpPr>
            <a:cxnSpLocks/>
          </p:cNvCxnSpPr>
          <p:nvPr/>
        </p:nvCxnSpPr>
        <p:spPr>
          <a:xfrm>
            <a:off x="7285175" y="3191133"/>
            <a:ext cx="0" cy="7815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08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86331"/>
            <a:ext cx="8229600" cy="1139825"/>
          </a:xfrm>
        </p:spPr>
        <p:txBody>
          <a:bodyPr/>
          <a:lstStyle/>
          <a:p>
            <a:r>
              <a:rPr lang="en-IN" dirty="0"/>
              <a:t>Hardware and Software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6238"/>
            <a:ext cx="8229600" cy="4530725"/>
          </a:xfrm>
        </p:spPr>
        <p:txBody>
          <a:bodyPr/>
          <a:lstStyle/>
          <a:p>
            <a:pPr marL="0" indent="0">
              <a:buNone/>
            </a:pPr>
            <a:r>
              <a:rPr lang="en-IN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CPU: 1xsingle core hyper threaded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</a:t>
            </a: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: .~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12.6 GB Available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Disk: ~320 GB Available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GPU: 1xTesla K80</a:t>
            </a:r>
          </a:p>
          <a:p>
            <a:pPr>
              <a:buNone/>
            </a:pPr>
            <a:r>
              <a:rPr lang="en-IN" sz="2400" u="sng" dirty="0">
                <a:latin typeface="Times New Roman" panose="02020603050405020304" pitchFamily="18" charset="0"/>
                <a:cs typeface="Times New Roman" pitchFamily="18" charset="0"/>
              </a:rPr>
              <a:t>Software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Jupyter Notebook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Scikit Learn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3A555F3-8EB5-41D7-9BB1-55B5B49E1649}"/>
              </a:ext>
            </a:extLst>
          </p:cNvPr>
          <p:cNvSpPr txBox="1"/>
          <p:nvPr/>
        </p:nvSpPr>
        <p:spPr>
          <a:xfrm>
            <a:off x="539552" y="2348880"/>
            <a:ext cx="80648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w Cen MT" panose="020B0602020104020603" pitchFamily="34" charset="0"/>
              </a:rPr>
              <a:t>We are pleased to share that we have submitted the paper entitled “</a:t>
            </a:r>
            <a:r>
              <a:rPr lang="en-IN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" panose="020B0602020104020603" pitchFamily="34" charset="0"/>
              </a:rPr>
              <a:t>Smart Attendance Management System using CNN</a:t>
            </a:r>
            <a:r>
              <a:rPr lang="en-IN" sz="2400" dirty="0">
                <a:latin typeface="Tw Cen MT" panose="020B0602020104020603" pitchFamily="34" charset="0"/>
              </a:rPr>
              <a:t>” </a:t>
            </a:r>
          </a:p>
          <a:p>
            <a:pPr algn="ctr"/>
            <a:r>
              <a:rPr lang="en-IN" sz="2400" dirty="0">
                <a:latin typeface="Tw Cen MT" panose="020B0602020104020603" pitchFamily="34" charset="0"/>
              </a:rPr>
              <a:t>to </a:t>
            </a:r>
          </a:p>
          <a:p>
            <a:pPr algn="ctr"/>
            <a:r>
              <a:rPr lang="en-IN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w Cen MT" panose="020B0602020104020603" pitchFamily="34" charset="0"/>
              </a:rPr>
              <a:t>IEEE HYDCON</a:t>
            </a:r>
            <a:r>
              <a:rPr lang="en-IN" sz="2400" b="1" dirty="0">
                <a:latin typeface="Tw Cen MT" panose="020B0602020104020603" pitchFamily="34" charset="0"/>
              </a:rPr>
              <a:t> </a:t>
            </a:r>
            <a:r>
              <a:rPr lang="en-IN" sz="2400" dirty="0">
                <a:latin typeface="Tw Cen MT" panose="020B0602020104020603" pitchFamily="34" charset="0"/>
              </a:rPr>
              <a:t>Conference</a:t>
            </a:r>
          </a:p>
        </p:txBody>
      </p:sp>
    </p:spTree>
    <p:extLst>
      <p:ext uri="{BB962C8B-B14F-4D97-AF65-F5344CB8AC3E}">
        <p14:creationId xmlns:p14="http://schemas.microsoft.com/office/powerpoint/2010/main" val="256542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D755E-2935-403F-A319-AE1545808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w Cen MT" panose="020B0602020104020603" pitchFamily="34" charset="0"/>
              </a:rPr>
              <a:t>References</a:t>
            </a:r>
            <a:r>
              <a:rPr lang="en-IN" sz="4400" dirty="0">
                <a:latin typeface="Tw Cen MT" panose="020B0602020104020603" pitchFamily="34" charset="0"/>
              </a:rPr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16FB4-3209-429B-BCCE-F9EB7BF1D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400" dirty="0">
                <a:latin typeface="Tw Cen MT" panose="020B0602020104020603" pitchFamily="34" charset="0"/>
              </a:rPr>
              <a:t>[1] </a:t>
            </a:r>
            <a:r>
              <a:rPr lang="en-US" sz="2400" dirty="0">
                <a:latin typeface="Tw Cen MT" panose="020B0602020104020603" pitchFamily="34" charset="0"/>
              </a:rPr>
              <a:t>Z.-W. Yuan and J. Zhang, “Feature extraction and image retrieval based on </a:t>
            </a:r>
            <a:r>
              <a:rPr lang="en-US" sz="2400" dirty="0" err="1">
                <a:latin typeface="Tw Cen MT" panose="020B0602020104020603" pitchFamily="34" charset="0"/>
              </a:rPr>
              <a:t>alexnet</a:t>
            </a:r>
            <a:r>
              <a:rPr lang="en-US" sz="2400" dirty="0">
                <a:latin typeface="Tw Cen MT" panose="020B0602020104020603" pitchFamily="34" charset="0"/>
              </a:rPr>
              <a:t>,” in Eighth International Conference on Digital Image Processing (ICDIP 2016), vol. 10033. International Society for Optics and Photonics, 2016, p. 100330E.</a:t>
            </a:r>
          </a:p>
          <a:p>
            <a:pPr marL="0" indent="0">
              <a:buNone/>
            </a:pPr>
            <a:endParaRPr lang="en-IN" sz="2400" dirty="0">
              <a:latin typeface="Tw Cen MT" panose="020B0602020104020603" pitchFamily="34" charset="0"/>
            </a:endParaRPr>
          </a:p>
          <a:p>
            <a:pPr marL="0" indent="0">
              <a:buNone/>
            </a:pPr>
            <a:r>
              <a:rPr lang="en-IN" sz="2400" dirty="0">
                <a:latin typeface="Tw Cen MT" panose="020B0602020104020603" pitchFamily="34" charset="0"/>
              </a:rPr>
              <a:t>[2] R. Fu, D. Wang, D. Li, and Z. Luo, “University classroom attendance </a:t>
            </a:r>
            <a:r>
              <a:rPr lang="en-US" sz="2400" dirty="0">
                <a:latin typeface="Tw Cen MT" panose="020B0602020104020603" pitchFamily="34" charset="0"/>
              </a:rPr>
              <a:t>based on deep learning,” in 2017 10th International Conference on </a:t>
            </a:r>
            <a:r>
              <a:rPr lang="en-IN" sz="2400" dirty="0">
                <a:latin typeface="Tw Cen MT" panose="020B0602020104020603" pitchFamily="34" charset="0"/>
              </a:rPr>
              <a:t>Intelligent Computation Technology and Automation (ICICTA). IEEE, 2017, pp. 128–131</a:t>
            </a:r>
          </a:p>
          <a:p>
            <a:pPr marL="0" indent="0">
              <a:buNone/>
            </a:pPr>
            <a:endParaRPr lang="en-IN" sz="24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06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1EEA9-7E8E-4215-ABAC-113EEC76D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w Cen MT" panose="020B0602020104020603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6A7A1-D650-4AB5-ACFB-0B8808CFA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latin typeface="Tw Cen MT" panose="020B0602020104020603" pitchFamily="34" charset="0"/>
              </a:rPr>
              <a:t>[3] </a:t>
            </a:r>
            <a:r>
              <a:rPr lang="en-US" sz="2400" dirty="0" err="1">
                <a:latin typeface="Tw Cen MT" panose="020B0602020104020603" pitchFamily="34" charset="0"/>
              </a:rPr>
              <a:t>Mikołajczyk</a:t>
            </a:r>
            <a:r>
              <a:rPr lang="en-US" sz="2400" dirty="0">
                <a:latin typeface="Tw Cen MT" panose="020B0602020104020603" pitchFamily="34" charset="0"/>
              </a:rPr>
              <a:t> and M. </a:t>
            </a:r>
            <a:r>
              <a:rPr lang="en-US" sz="2400" dirty="0" err="1">
                <a:latin typeface="Tw Cen MT" panose="020B0602020104020603" pitchFamily="34" charset="0"/>
              </a:rPr>
              <a:t>Grochowski</a:t>
            </a:r>
            <a:r>
              <a:rPr lang="en-US" sz="2400" dirty="0">
                <a:latin typeface="Tw Cen MT" panose="020B0602020104020603" pitchFamily="34" charset="0"/>
              </a:rPr>
              <a:t>, “Data augmentation for improving deep learning in image classification problem,” in 2018 international </a:t>
            </a:r>
            <a:r>
              <a:rPr lang="en-IN" sz="2400" dirty="0">
                <a:latin typeface="Tw Cen MT" panose="020B0602020104020603" pitchFamily="34" charset="0"/>
              </a:rPr>
              <a:t>interdisciplinary PhD workshop (</a:t>
            </a:r>
            <a:r>
              <a:rPr lang="en-IN" sz="2400" dirty="0" err="1">
                <a:latin typeface="Tw Cen MT" panose="020B0602020104020603" pitchFamily="34" charset="0"/>
              </a:rPr>
              <a:t>IIPhDW</a:t>
            </a:r>
            <a:r>
              <a:rPr lang="en-IN" sz="2400" dirty="0">
                <a:latin typeface="Tw Cen MT" panose="020B0602020104020603" pitchFamily="34" charset="0"/>
              </a:rPr>
              <a:t>). IEEE, 2018, pp. 117–122.</a:t>
            </a:r>
          </a:p>
          <a:p>
            <a:pPr marL="0" indent="0">
              <a:buNone/>
            </a:pPr>
            <a:endParaRPr lang="en-IN" sz="2400" dirty="0">
              <a:latin typeface="Tw Cen MT" panose="020B0602020104020603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w Cen MT" panose="020B0602020104020603" pitchFamily="34" charset="0"/>
              </a:rPr>
              <a:t>[4] Z. </a:t>
            </a:r>
            <a:r>
              <a:rPr lang="en-US" sz="2400" dirty="0" err="1">
                <a:latin typeface="Tw Cen MT" panose="020B0602020104020603" pitchFamily="34" charset="0"/>
              </a:rPr>
              <a:t>Zhiyao</a:t>
            </a:r>
            <a:r>
              <a:rPr lang="en-US" sz="2400" dirty="0">
                <a:latin typeface="Tw Cen MT" panose="020B0602020104020603" pitchFamily="34" charset="0"/>
              </a:rPr>
              <a:t> and B. M. Di, “</a:t>
            </a:r>
            <a:r>
              <a:rPr lang="en-US" sz="2400" dirty="0" err="1">
                <a:latin typeface="Tw Cen MT" panose="020B0602020104020603" pitchFamily="34" charset="0"/>
              </a:rPr>
              <a:t>Multiplet</a:t>
            </a:r>
            <a:r>
              <a:rPr lang="en-US" sz="2400" dirty="0">
                <a:latin typeface="Tw Cen MT" panose="020B0602020104020603" pitchFamily="34" charset="0"/>
              </a:rPr>
              <a:t> selection: a practical study of </a:t>
            </a:r>
            <a:r>
              <a:rPr lang="en-US" sz="2400" dirty="0" err="1">
                <a:latin typeface="Tw Cen MT" panose="020B0602020104020603" pitchFamily="34" charset="0"/>
              </a:rPr>
              <a:t>multifaces</a:t>
            </a:r>
            <a:r>
              <a:rPr lang="en-US" sz="2400" dirty="0">
                <a:latin typeface="Tw Cen MT" panose="020B0602020104020603" pitchFamily="34" charset="0"/>
              </a:rPr>
              <a:t> recognition for student attendance system,” in Proceedings of the 2nd International Conference on Image and Graphics Processing, 2019, </a:t>
            </a:r>
            <a:r>
              <a:rPr lang="en-IN" sz="2400" dirty="0">
                <a:latin typeface="Tw Cen MT" panose="020B0602020104020603" pitchFamily="34" charset="0"/>
              </a:rPr>
              <a:t>pp. 42–46.</a:t>
            </a:r>
          </a:p>
          <a:p>
            <a:pPr marL="0" indent="0">
              <a:buNone/>
            </a:pPr>
            <a:endParaRPr lang="en-IN" sz="2400" dirty="0">
              <a:latin typeface="Tw Cen MT" panose="020B0602020104020603" pitchFamily="34" charset="0"/>
            </a:endParaRPr>
          </a:p>
          <a:p>
            <a:pPr marL="0" indent="0">
              <a:buNone/>
            </a:pPr>
            <a:endParaRPr lang="en-IN" sz="2400" dirty="0">
              <a:latin typeface="Tw Cen MT" panose="020B0602020104020603" pitchFamily="34" charset="0"/>
            </a:endParaRPr>
          </a:p>
          <a:p>
            <a:pPr marL="0" indent="0">
              <a:buNone/>
            </a:pPr>
            <a:endParaRPr lang="en-IN" sz="24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53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7747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Thank you</a:t>
            </a:r>
          </a:p>
        </p:txBody>
      </p:sp>
      <p:sp>
        <p:nvSpPr>
          <p:cNvPr id="11267" name="Text Placeholder 4"/>
          <p:cNvSpPr>
            <a:spLocks noGrp="1"/>
          </p:cNvSpPr>
          <p:nvPr>
            <p:ph type="body" idx="1"/>
          </p:nvPr>
        </p:nvSpPr>
        <p:spPr>
          <a:xfrm>
            <a:off x="685800" y="609600"/>
            <a:ext cx="7772400" cy="1500188"/>
          </a:xfrm>
        </p:spPr>
        <p:txBody>
          <a:bodyPr/>
          <a:lstStyle/>
          <a:p>
            <a:pPr algn="ctr" eaLnBrk="1" hangingPunct="1"/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Queries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3886200" y="2362200"/>
            <a:ext cx="1676400" cy="1862048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5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8000" endPos="45000" dist="1000" dir="5400000" sy="-100000" algn="bl" rotWithShape="0"/>
                </a:effectLst>
                <a:latin typeface="+mn-lt"/>
                <a:cs typeface="+mn-cs"/>
              </a:rPr>
              <a:t>?</a:t>
            </a:r>
            <a:endParaRPr lang="en-US" sz="115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8000" endPos="45000" dist="1000" dir="5400000" sy="-100000" algn="bl" rotWithShape="0"/>
              </a:effectLst>
              <a:latin typeface="Jokerman" pitchFamily="82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14508-B8D1-4C5D-8AD3-660C55F8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Existing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8D65D-9D43-4476-B790-C4B595302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several classification models used for face recognition like: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Eigen Face Recognition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Fischer Face Recognition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Binary Pattern Histogram ( LBPH 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pre-processing techniques includes: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LDA</a:t>
            </a:r>
          </a:p>
        </p:txBody>
      </p:sp>
    </p:spTree>
    <p:extLst>
      <p:ext uri="{BB962C8B-B14F-4D97-AF65-F5344CB8AC3E}">
        <p14:creationId xmlns:p14="http://schemas.microsoft.com/office/powerpoint/2010/main" val="327079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4644B-F3C6-4EC1-9999-C77C46103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Proposed System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6BEF4-DACA-43AE-8EDC-33CF094F5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system is based on  convolutional neural networks which performs feature extraction automatically</a:t>
            </a:r>
          </a:p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aims to develop an end-to-end process to build a custom facial recognition system using convolutional neural network.</a:t>
            </a:r>
          </a:p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39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FB9BF-CB74-43E3-A591-77C56C351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15A81-46D3-4A2E-9955-16DDBA73F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a real time facial recognition system the existing architectures may or may not be handy with real time data.</a:t>
            </a:r>
          </a:p>
          <a:p>
            <a:pPr>
              <a:buFont typeface="Wingdings" panose="05000000000000000000" pitchFamily="2" charset="2"/>
              <a:buChar char="ü"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order to deal with such real time data and the projects aims to build a CNN model with high accuracy</a:t>
            </a:r>
          </a:p>
          <a:p>
            <a:pPr marL="0" indent="0">
              <a:buNone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81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FB9BF-CB74-43E3-A591-77C56C351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15A81-46D3-4A2E-9955-16DDBA73F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8189"/>
          </a:xfrm>
        </p:spPr>
        <p:txBody>
          <a:bodyPr/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Connected Neural Network: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E91CAD-C88B-4170-96D3-A30526385601}"/>
              </a:ext>
            </a:extLst>
          </p:cNvPr>
          <p:cNvSpPr txBox="1"/>
          <p:nvPr/>
        </p:nvSpPr>
        <p:spPr>
          <a:xfrm>
            <a:off x="1979712" y="2242113"/>
            <a:ext cx="1292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Feature Extraction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E264F5-A747-440C-B4F4-F573D99CDE1F}"/>
              </a:ext>
            </a:extLst>
          </p:cNvPr>
          <p:cNvSpPr txBox="1"/>
          <p:nvPr/>
        </p:nvSpPr>
        <p:spPr>
          <a:xfrm>
            <a:off x="3500913" y="4093204"/>
            <a:ext cx="878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Vector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945AB23-FB47-48F3-B2EF-EDFAAA6FF5EE}"/>
              </a:ext>
            </a:extLst>
          </p:cNvPr>
          <p:cNvCxnSpPr/>
          <p:nvPr/>
        </p:nvCxnSpPr>
        <p:spPr>
          <a:xfrm>
            <a:off x="4104352" y="3356992"/>
            <a:ext cx="3956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9821F8C-F3B6-487F-B777-731CE770DC93}"/>
              </a:ext>
            </a:extLst>
          </p:cNvPr>
          <p:cNvGrpSpPr/>
          <p:nvPr/>
        </p:nvGrpSpPr>
        <p:grpSpPr>
          <a:xfrm>
            <a:off x="738392" y="2098659"/>
            <a:ext cx="7389261" cy="2331709"/>
            <a:chOff x="738392" y="2098659"/>
            <a:chExt cx="7389261" cy="23317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B99744-546D-40E5-99BE-294DADBF5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6016" y="2427632"/>
              <a:ext cx="3411637" cy="200273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6ACB35C-727B-4617-B6CB-E4E626C4B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392" y="2098659"/>
              <a:ext cx="788277" cy="788277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80BCB9D-2FEC-4F1A-890F-29456C841BA5}"/>
                </a:ext>
              </a:extLst>
            </p:cNvPr>
            <p:cNvCxnSpPr/>
            <p:nvPr/>
          </p:nvCxnSpPr>
          <p:spPr>
            <a:xfrm>
              <a:off x="1547664" y="2564904"/>
              <a:ext cx="4320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E347728-C085-46A4-B12B-CBC0B3444A2D}"/>
                </a:ext>
              </a:extLst>
            </p:cNvPr>
            <p:cNvSpPr/>
            <p:nvPr/>
          </p:nvSpPr>
          <p:spPr>
            <a:xfrm>
              <a:off x="1940442" y="2192561"/>
              <a:ext cx="1335414" cy="6943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61A2A35-3ECC-4E96-B7C5-B5387B4EAE31}"/>
                </a:ext>
              </a:extLst>
            </p:cNvPr>
            <p:cNvSpPr/>
            <p:nvPr/>
          </p:nvSpPr>
          <p:spPr>
            <a:xfrm>
              <a:off x="3725088" y="2886936"/>
              <a:ext cx="217930" cy="232859"/>
            </a:xfrm>
            <a:prstGeom prst="ellipse">
              <a:avLst/>
            </a:prstGeom>
            <a:solidFill>
              <a:schemeClr val="accent3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22678BC-E55A-4893-8284-646AD6C36F1E}"/>
                </a:ext>
              </a:extLst>
            </p:cNvPr>
            <p:cNvSpPr/>
            <p:nvPr/>
          </p:nvSpPr>
          <p:spPr>
            <a:xfrm>
              <a:off x="3722157" y="3224964"/>
              <a:ext cx="217930" cy="232859"/>
            </a:xfrm>
            <a:prstGeom prst="ellipse">
              <a:avLst/>
            </a:prstGeom>
            <a:solidFill>
              <a:schemeClr val="accent3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F4C46F6-A84A-467D-9480-33CF8DDA9E64}"/>
                </a:ext>
              </a:extLst>
            </p:cNvPr>
            <p:cNvSpPr/>
            <p:nvPr/>
          </p:nvSpPr>
          <p:spPr>
            <a:xfrm>
              <a:off x="3729736" y="3788050"/>
              <a:ext cx="217930" cy="232859"/>
            </a:xfrm>
            <a:prstGeom prst="ellipse">
              <a:avLst/>
            </a:prstGeom>
            <a:solidFill>
              <a:schemeClr val="accent3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56CA11-E16A-46F3-864C-DAE35000BACE}"/>
                </a:ext>
              </a:extLst>
            </p:cNvPr>
            <p:cNvSpPr txBox="1"/>
            <p:nvPr/>
          </p:nvSpPr>
          <p:spPr>
            <a:xfrm rot="5400000">
              <a:off x="3702329" y="3461690"/>
              <a:ext cx="4347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…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60A608C-17D9-46FB-9C74-D6E6D6C10580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>
              <a:off x="2608149" y="2886936"/>
              <a:ext cx="0" cy="470056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75399D5-2487-4DFC-8CBF-BEF3D83E3E56}"/>
                </a:ext>
              </a:extLst>
            </p:cNvPr>
            <p:cNvCxnSpPr>
              <a:cxnSpLocks/>
            </p:cNvCxnSpPr>
            <p:nvPr/>
          </p:nvCxnSpPr>
          <p:spPr>
            <a:xfrm>
              <a:off x="2608149" y="3356992"/>
              <a:ext cx="10006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186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Theme1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2328</TotalTime>
  <Words>1871</Words>
  <Application>Microsoft Office PowerPoint</Application>
  <PresentationFormat>On-screen Show (4:3)</PresentationFormat>
  <Paragraphs>266</Paragraphs>
  <Slides>53</Slides>
  <Notes>8</Notes>
  <HiddenSlides>17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Calibri</vt:lpstr>
      <vt:lpstr>Garamond</vt:lpstr>
      <vt:lpstr>Jokerman</vt:lpstr>
      <vt:lpstr>Times New Roman</vt:lpstr>
      <vt:lpstr>Tw Cen MT</vt:lpstr>
      <vt:lpstr>Wingdings</vt:lpstr>
      <vt:lpstr>Theme1</vt:lpstr>
      <vt:lpstr> Facial Recognition using Convolution Neural Network</vt:lpstr>
      <vt:lpstr>Abstract </vt:lpstr>
      <vt:lpstr>Contd.. </vt:lpstr>
      <vt:lpstr>Contd.. </vt:lpstr>
      <vt:lpstr>Hardware and Software Requirements</vt:lpstr>
      <vt:lpstr>Existing System</vt:lpstr>
      <vt:lpstr>Proposed System </vt:lpstr>
      <vt:lpstr>Problem Definition</vt:lpstr>
      <vt:lpstr>Problem Definition</vt:lpstr>
      <vt:lpstr>Problem Definition</vt:lpstr>
      <vt:lpstr>Planning</vt:lpstr>
      <vt:lpstr>Literature Survey</vt:lpstr>
      <vt:lpstr>Literature Survey</vt:lpstr>
      <vt:lpstr>Literature Survey</vt:lpstr>
      <vt:lpstr>Literature Survey</vt:lpstr>
      <vt:lpstr>Literature Survey</vt:lpstr>
      <vt:lpstr>Literature Survey (Cont..)</vt:lpstr>
      <vt:lpstr>References</vt:lpstr>
      <vt:lpstr>References</vt:lpstr>
      <vt:lpstr>Review - 3</vt:lpstr>
      <vt:lpstr>Contents</vt:lpstr>
      <vt:lpstr>Design</vt:lpstr>
      <vt:lpstr>PowerPoint Presentation</vt:lpstr>
      <vt:lpstr>PowerPoint Presentation</vt:lpstr>
      <vt:lpstr>PowerPoint Presentation</vt:lpstr>
      <vt:lpstr>CNN Architecture </vt:lpstr>
      <vt:lpstr>CNN Architecture </vt:lpstr>
      <vt:lpstr>CNN Architecture </vt:lpstr>
      <vt:lpstr>CNN Architecture </vt:lpstr>
      <vt:lpstr>CNN Architecture </vt:lpstr>
      <vt:lpstr>CNN Architecture </vt:lpstr>
      <vt:lpstr>Web Application Architecture</vt:lpstr>
      <vt:lpstr>Cont… </vt:lpstr>
      <vt:lpstr>Cont… </vt:lpstr>
      <vt:lpstr>Cont…</vt:lpstr>
      <vt:lpstr>PowerPoint Presentation</vt:lpstr>
      <vt:lpstr>Implementation</vt:lpstr>
      <vt:lpstr>Data Collection</vt:lpstr>
      <vt:lpstr>PowerPoint Presentation</vt:lpstr>
      <vt:lpstr> </vt:lpstr>
      <vt:lpstr>PowerPoint Presentation</vt:lpstr>
      <vt:lpstr>PowerPoint Presentation</vt:lpstr>
      <vt:lpstr>Data Analysis</vt:lpstr>
      <vt:lpstr>PowerPoint Presentation</vt:lpstr>
      <vt:lpstr>CNN Implementation</vt:lpstr>
      <vt:lpstr>Cont…</vt:lpstr>
      <vt:lpstr>PowerPoint Presentation</vt:lpstr>
      <vt:lpstr>PowerPoint Presentation</vt:lpstr>
      <vt:lpstr>Web Application</vt:lpstr>
      <vt:lpstr>PowerPoint Presentation</vt:lpstr>
      <vt:lpstr>References </vt:lpstr>
      <vt:lpstr>References</vt:lpstr>
      <vt:lpstr>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Finishing School Programme on C Programming</dc:title>
  <dc:creator>Hitendra</dc:creator>
  <cp:lastModifiedBy>Sai Rahul</cp:lastModifiedBy>
  <cp:revision>370</cp:revision>
  <dcterms:created xsi:type="dcterms:W3CDTF">2006-08-16T00:00:00Z</dcterms:created>
  <dcterms:modified xsi:type="dcterms:W3CDTF">2020-03-17T05:38:52Z</dcterms:modified>
</cp:coreProperties>
</file>